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sldIdLst>
    <p:sldId id="560" r:id="rId2"/>
    <p:sldId id="561" r:id="rId3"/>
    <p:sldId id="563" r:id="rId4"/>
    <p:sldId id="380" r:id="rId5"/>
    <p:sldId id="562" r:id="rId6"/>
    <p:sldId id="514" r:id="rId7"/>
    <p:sldId id="567" r:id="rId8"/>
    <p:sldId id="568" r:id="rId9"/>
    <p:sldId id="569" r:id="rId10"/>
    <p:sldId id="570" r:id="rId11"/>
    <p:sldId id="571" r:id="rId12"/>
    <p:sldId id="572" r:id="rId13"/>
    <p:sldId id="580" r:id="rId14"/>
    <p:sldId id="574" r:id="rId15"/>
    <p:sldId id="575" r:id="rId16"/>
    <p:sldId id="576" r:id="rId17"/>
    <p:sldId id="577" r:id="rId18"/>
    <p:sldId id="578" r:id="rId19"/>
    <p:sldId id="581" r:id="rId20"/>
    <p:sldId id="583" r:id="rId21"/>
    <p:sldId id="582" r:id="rId22"/>
    <p:sldId id="584" r:id="rId23"/>
    <p:sldId id="585" r:id="rId24"/>
    <p:sldId id="566" r:id="rId25"/>
    <p:sldId id="587" r:id="rId26"/>
    <p:sldId id="588" r:id="rId27"/>
    <p:sldId id="589" r:id="rId28"/>
    <p:sldId id="590" r:id="rId29"/>
    <p:sldId id="591" r:id="rId30"/>
    <p:sldId id="550" r:id="rId31"/>
    <p:sldId id="55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04">
          <p15:clr>
            <a:srgbClr val="A4A3A4"/>
          </p15:clr>
        </p15:guide>
        <p15:guide id="2" pos="71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F"/>
    <a:srgbClr val="0F768C"/>
    <a:srgbClr val="E4F2F8"/>
    <a:srgbClr val="EEEEEE"/>
    <a:srgbClr val="59BAD1"/>
    <a:srgbClr val="7DC3E7"/>
    <a:srgbClr val="56B9CF"/>
    <a:srgbClr val="DFDFDF"/>
    <a:srgbClr val="DDDDDD"/>
    <a:srgbClr val="54B4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31" autoAdjust="0"/>
    <p:restoredTop sz="85215" autoAdjust="0"/>
  </p:normalViewPr>
  <p:slideViewPr>
    <p:cSldViewPr snapToGrid="0">
      <p:cViewPr varScale="1">
        <p:scale>
          <a:sx n="70" d="100"/>
          <a:sy n="70" d="100"/>
        </p:scale>
        <p:origin x="1190" y="38"/>
      </p:cViewPr>
      <p:guideLst>
        <p:guide orient="horz" pos="504"/>
        <p:guide pos="716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jpg>
</file>

<file path=ppt/media/image12.PNG>
</file>

<file path=ppt/media/image13.JPG>
</file>

<file path=ppt/media/image14.PNG>
</file>

<file path=ppt/media/image15.PNG>
</file>

<file path=ppt/media/image16.PNG>
</file>

<file path=ppt/media/image17.jpeg>
</file>

<file path=ppt/media/image18.jpeg>
</file>

<file path=ppt/media/image19.jpeg>
</file>

<file path=ppt/media/image2.PNG>
</file>

<file path=ppt/media/image3.jpeg>
</file>

<file path=ppt/media/image4.pn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DBED27-0335-48AE-AF33-AB1038639DCF}" type="datetimeFigureOut">
              <a:rPr lang="en-US" smtClean="0"/>
              <a:t>12/29/2020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49B29D-1490-4838-A239-5EBF78E8B2C7}" type="slidenum">
              <a:rPr lang="en-US" smtClean="0"/>
              <a:t>‹#›</a:t>
            </a:fld>
            <a:endParaRPr lang="en-US"/>
          </a:p>
        </p:txBody>
      </p:sp>
    </p:spTree>
    <p:extLst>
      <p:ext uri="{BB962C8B-B14F-4D97-AF65-F5344CB8AC3E}">
        <p14:creationId xmlns:p14="http://schemas.microsoft.com/office/powerpoint/2010/main" val="468432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5</a:t>
            </a:fld>
            <a:endParaRPr lang="en-US"/>
          </a:p>
        </p:txBody>
      </p:sp>
    </p:spTree>
    <p:extLst>
      <p:ext uri="{BB962C8B-B14F-4D97-AF65-F5344CB8AC3E}">
        <p14:creationId xmlns:p14="http://schemas.microsoft.com/office/powerpoint/2010/main" val="741070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14</a:t>
            </a:fld>
            <a:endParaRPr lang="en-US"/>
          </a:p>
        </p:txBody>
      </p:sp>
    </p:spTree>
    <p:extLst>
      <p:ext uri="{BB962C8B-B14F-4D97-AF65-F5344CB8AC3E}">
        <p14:creationId xmlns:p14="http://schemas.microsoft.com/office/powerpoint/2010/main" val="1641074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15</a:t>
            </a:fld>
            <a:endParaRPr lang="en-US"/>
          </a:p>
        </p:txBody>
      </p:sp>
    </p:spTree>
    <p:extLst>
      <p:ext uri="{BB962C8B-B14F-4D97-AF65-F5344CB8AC3E}">
        <p14:creationId xmlns:p14="http://schemas.microsoft.com/office/powerpoint/2010/main" val="5602556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16</a:t>
            </a:fld>
            <a:endParaRPr lang="en-US"/>
          </a:p>
        </p:txBody>
      </p:sp>
    </p:spTree>
    <p:extLst>
      <p:ext uri="{BB962C8B-B14F-4D97-AF65-F5344CB8AC3E}">
        <p14:creationId xmlns:p14="http://schemas.microsoft.com/office/powerpoint/2010/main" val="1841138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17</a:t>
            </a:fld>
            <a:endParaRPr lang="en-US"/>
          </a:p>
        </p:txBody>
      </p:sp>
    </p:spTree>
    <p:extLst>
      <p:ext uri="{BB962C8B-B14F-4D97-AF65-F5344CB8AC3E}">
        <p14:creationId xmlns:p14="http://schemas.microsoft.com/office/powerpoint/2010/main" val="3285694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18</a:t>
            </a:fld>
            <a:endParaRPr lang="en-US"/>
          </a:p>
        </p:txBody>
      </p:sp>
    </p:spTree>
    <p:extLst>
      <p:ext uri="{BB962C8B-B14F-4D97-AF65-F5344CB8AC3E}">
        <p14:creationId xmlns:p14="http://schemas.microsoft.com/office/powerpoint/2010/main" val="32736258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19</a:t>
            </a:fld>
            <a:endParaRPr lang="en-US"/>
          </a:p>
        </p:txBody>
      </p:sp>
    </p:spTree>
    <p:extLst>
      <p:ext uri="{BB962C8B-B14F-4D97-AF65-F5344CB8AC3E}">
        <p14:creationId xmlns:p14="http://schemas.microsoft.com/office/powerpoint/2010/main" val="3996726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20</a:t>
            </a:fld>
            <a:endParaRPr lang="en-US"/>
          </a:p>
        </p:txBody>
      </p:sp>
    </p:spTree>
    <p:extLst>
      <p:ext uri="{BB962C8B-B14F-4D97-AF65-F5344CB8AC3E}">
        <p14:creationId xmlns:p14="http://schemas.microsoft.com/office/powerpoint/2010/main" val="150344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21</a:t>
            </a:fld>
            <a:endParaRPr lang="en-US"/>
          </a:p>
        </p:txBody>
      </p:sp>
    </p:spTree>
    <p:extLst>
      <p:ext uri="{BB962C8B-B14F-4D97-AF65-F5344CB8AC3E}">
        <p14:creationId xmlns:p14="http://schemas.microsoft.com/office/powerpoint/2010/main" val="2003730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22</a:t>
            </a:fld>
            <a:endParaRPr lang="en-US"/>
          </a:p>
        </p:txBody>
      </p:sp>
    </p:spTree>
    <p:extLst>
      <p:ext uri="{BB962C8B-B14F-4D97-AF65-F5344CB8AC3E}">
        <p14:creationId xmlns:p14="http://schemas.microsoft.com/office/powerpoint/2010/main" val="3319502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current and Net gearing ratio shows a very robust balance sheet</a:t>
            </a:r>
          </a:p>
        </p:txBody>
      </p:sp>
      <p:sp>
        <p:nvSpPr>
          <p:cNvPr id="4" name="Slide Number Placeholder 3"/>
          <p:cNvSpPr>
            <a:spLocks noGrp="1"/>
          </p:cNvSpPr>
          <p:nvPr>
            <p:ph type="sldNum" sz="quarter" idx="10"/>
          </p:nvPr>
        </p:nvSpPr>
        <p:spPr/>
        <p:txBody>
          <a:bodyPr/>
          <a:lstStyle/>
          <a:p>
            <a:fld id="{4A8D90D8-3754-1743-9803-8BEA8A451FB2}" type="slidenum">
              <a:rPr lang="en-US" smtClean="0"/>
              <a:t>23</a:t>
            </a:fld>
            <a:endParaRPr lang="en-US"/>
          </a:p>
        </p:txBody>
      </p:sp>
    </p:spTree>
    <p:extLst>
      <p:ext uri="{BB962C8B-B14F-4D97-AF65-F5344CB8AC3E}">
        <p14:creationId xmlns:p14="http://schemas.microsoft.com/office/powerpoint/2010/main" val="3848554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6</a:t>
            </a:fld>
            <a:endParaRPr lang="en-US"/>
          </a:p>
        </p:txBody>
      </p:sp>
    </p:spTree>
    <p:extLst>
      <p:ext uri="{BB962C8B-B14F-4D97-AF65-F5344CB8AC3E}">
        <p14:creationId xmlns:p14="http://schemas.microsoft.com/office/powerpoint/2010/main" val="8268764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24</a:t>
            </a:fld>
            <a:endParaRPr lang="en-US"/>
          </a:p>
        </p:txBody>
      </p:sp>
    </p:spTree>
    <p:extLst>
      <p:ext uri="{BB962C8B-B14F-4D97-AF65-F5344CB8AC3E}">
        <p14:creationId xmlns:p14="http://schemas.microsoft.com/office/powerpoint/2010/main" val="18325240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25</a:t>
            </a:fld>
            <a:endParaRPr lang="en-US"/>
          </a:p>
        </p:txBody>
      </p:sp>
    </p:spTree>
    <p:extLst>
      <p:ext uri="{BB962C8B-B14F-4D97-AF65-F5344CB8AC3E}">
        <p14:creationId xmlns:p14="http://schemas.microsoft.com/office/powerpoint/2010/main" val="26653794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200" kern="1200" dirty="0">
                <a:solidFill>
                  <a:schemeClr val="tx1"/>
                </a:solidFill>
                <a:effectLst/>
                <a:latin typeface="+mn-lt"/>
                <a:ea typeface="+mn-ea"/>
                <a:cs typeface="+mn-cs"/>
              </a:rPr>
              <a:t>Due to the cyclical nature of the business, the DCF valuation is unsuited for valuation.</a:t>
            </a:r>
          </a:p>
          <a:p>
            <a:r>
              <a:rPr lang="en-SG" sz="1200" kern="1200" dirty="0">
                <a:solidFill>
                  <a:schemeClr val="tx1"/>
                </a:solidFill>
                <a:effectLst/>
                <a:latin typeface="+mn-lt"/>
                <a:ea typeface="+mn-ea"/>
                <a:cs typeface="+mn-cs"/>
              </a:rPr>
              <a:t>After scouring through the research reports from DBS Vickers and Phillip Securities, there is currently no accurate P/E ratio for the businesses involved the semiconductor industry in Singapore. Hence an average of the latest P/E ratios of peer companies available on the POEMS platform were used to obtain an industry average P/E ratio. </a:t>
            </a:r>
          </a:p>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26</a:t>
            </a:fld>
            <a:endParaRPr lang="en-US"/>
          </a:p>
        </p:txBody>
      </p:sp>
    </p:spTree>
    <p:extLst>
      <p:ext uri="{BB962C8B-B14F-4D97-AF65-F5344CB8AC3E}">
        <p14:creationId xmlns:p14="http://schemas.microsoft.com/office/powerpoint/2010/main" val="3163473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-Low levels of institutional ownership is ideal as the announcement of vested interest in a small cap stock can be a strong catalyst for the share price growth as the public will be keen to “jump on the bandwagon”, to follow the movement of smart money. As big funds have a minimum market cap on their investment, most institutional interest will appear when the Group has attained a sufficiently large market cap. Once this has happened and provided the Group is still attractive  as an investment, institutions will begin buying up shares, driving up the share price.</a:t>
            </a:r>
          </a:p>
          <a:p>
            <a:endParaRPr lang="en-US" dirty="0"/>
          </a:p>
          <a:p>
            <a:r>
              <a:rPr lang="en-US" dirty="0"/>
              <a:t>-Low levels of analyst coverage is also ideal as the eventual “discovery” and release of more analyst reports by different brokerage firms can act as a strong catalyst for the share price </a:t>
            </a:r>
          </a:p>
          <a:p>
            <a:endParaRPr lang="en-US" dirty="0"/>
          </a:p>
          <a:p>
            <a:r>
              <a:rPr lang="en-US" dirty="0"/>
              <a:t>- I would have preferred to see a lower dividend payout, with the money being spent on CAPEX. When the business is large enough and CAPEX requirements have decreased, the distribution of excess capital to dividends will spike the dividend yield, drawing higher valuations and attracting institutional investors and income investors.</a:t>
            </a:r>
          </a:p>
        </p:txBody>
      </p:sp>
      <p:sp>
        <p:nvSpPr>
          <p:cNvPr id="4" name="Slide Number Placeholder 3"/>
          <p:cNvSpPr>
            <a:spLocks noGrp="1"/>
          </p:cNvSpPr>
          <p:nvPr>
            <p:ph type="sldNum" sz="quarter" idx="10"/>
          </p:nvPr>
        </p:nvSpPr>
        <p:spPr/>
        <p:txBody>
          <a:bodyPr/>
          <a:lstStyle/>
          <a:p>
            <a:fld id="{4A8D90D8-3754-1743-9803-8BEA8A451FB2}" type="slidenum">
              <a:rPr lang="en-US" smtClean="0"/>
              <a:t>27</a:t>
            </a:fld>
            <a:endParaRPr lang="en-US"/>
          </a:p>
        </p:txBody>
      </p:sp>
    </p:spTree>
    <p:extLst>
      <p:ext uri="{BB962C8B-B14F-4D97-AF65-F5344CB8AC3E}">
        <p14:creationId xmlns:p14="http://schemas.microsoft.com/office/powerpoint/2010/main" val="37889504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valuation method of CAGR of Share Price = CAGR of Valuation × CAGR of Earnings (EPS) was used</a:t>
            </a:r>
          </a:p>
          <a:p>
            <a:endParaRPr lang="en-US" dirty="0"/>
          </a:p>
          <a:p>
            <a:r>
              <a:rPr lang="en-US" dirty="0"/>
              <a:t>2 Year Forward EPS = Current EPS(1+CAGR of EPS)^2</a:t>
            </a:r>
          </a:p>
          <a:p>
            <a:r>
              <a:rPr lang="en-US" dirty="0"/>
              <a:t>2 Year Forward Valuation (super conservative)= (2 Year Forward EPS)* (Singapore Industry Average)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Year Forward Valuation (conservative)= (2 Year Forward EPS)* (10 year CAGR of EPS for Group)</a:t>
            </a:r>
          </a:p>
          <a:p>
            <a:endParaRPr lang="en-US" dirty="0"/>
          </a:p>
          <a:p>
            <a:r>
              <a:rPr lang="en-US" dirty="0"/>
              <a:t>As we can see from both cases, the main driver of share price for the Group will be it’s superior earnings and not the changes in it’s valuation ( as it is overvalued at this current P/E ratio)</a:t>
            </a:r>
          </a:p>
          <a:p>
            <a:r>
              <a:rPr lang="en-US" dirty="0"/>
              <a:t> </a:t>
            </a:r>
          </a:p>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28</a:t>
            </a:fld>
            <a:endParaRPr lang="en-US"/>
          </a:p>
        </p:txBody>
      </p:sp>
    </p:spTree>
    <p:extLst>
      <p:ext uri="{BB962C8B-B14F-4D97-AF65-F5344CB8AC3E}">
        <p14:creationId xmlns:p14="http://schemas.microsoft.com/office/powerpoint/2010/main" val="6213999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annualized 10 year return of the MSCI World Small-Cap index fund is currently at 16.21% at of February 28, 2019. If we are to beat this return by 3% per annum, an entry price of SGD1.38 will be ideal to obtain the desired annualized return after 2 years.</a:t>
            </a:r>
          </a:p>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29</a:t>
            </a:fld>
            <a:endParaRPr lang="en-US"/>
          </a:p>
        </p:txBody>
      </p:sp>
    </p:spTree>
    <p:extLst>
      <p:ext uri="{BB962C8B-B14F-4D97-AF65-F5344CB8AC3E}">
        <p14:creationId xmlns:p14="http://schemas.microsoft.com/office/powerpoint/2010/main" val="2577776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31</a:t>
            </a:fld>
            <a:endParaRPr lang="en-US"/>
          </a:p>
        </p:txBody>
      </p:sp>
    </p:spTree>
    <p:extLst>
      <p:ext uri="{BB962C8B-B14F-4D97-AF65-F5344CB8AC3E}">
        <p14:creationId xmlns:p14="http://schemas.microsoft.com/office/powerpoint/2010/main" val="826876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7</a:t>
            </a:fld>
            <a:endParaRPr lang="en-US"/>
          </a:p>
        </p:txBody>
      </p:sp>
    </p:spTree>
    <p:extLst>
      <p:ext uri="{BB962C8B-B14F-4D97-AF65-F5344CB8AC3E}">
        <p14:creationId xmlns:p14="http://schemas.microsoft.com/office/powerpoint/2010/main" val="266181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8</a:t>
            </a:fld>
            <a:endParaRPr lang="en-US"/>
          </a:p>
        </p:txBody>
      </p:sp>
    </p:spTree>
    <p:extLst>
      <p:ext uri="{BB962C8B-B14F-4D97-AF65-F5344CB8AC3E}">
        <p14:creationId xmlns:p14="http://schemas.microsoft.com/office/powerpoint/2010/main" val="4292340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9</a:t>
            </a:fld>
            <a:endParaRPr lang="en-US"/>
          </a:p>
        </p:txBody>
      </p:sp>
    </p:spTree>
    <p:extLst>
      <p:ext uri="{BB962C8B-B14F-4D97-AF65-F5344CB8AC3E}">
        <p14:creationId xmlns:p14="http://schemas.microsoft.com/office/powerpoint/2010/main" val="3547311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10</a:t>
            </a:fld>
            <a:endParaRPr lang="en-US"/>
          </a:p>
        </p:txBody>
      </p:sp>
    </p:spTree>
    <p:extLst>
      <p:ext uri="{BB962C8B-B14F-4D97-AF65-F5344CB8AC3E}">
        <p14:creationId xmlns:p14="http://schemas.microsoft.com/office/powerpoint/2010/main" val="2637809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11</a:t>
            </a:fld>
            <a:endParaRPr lang="en-US"/>
          </a:p>
        </p:txBody>
      </p:sp>
    </p:spTree>
    <p:extLst>
      <p:ext uri="{BB962C8B-B14F-4D97-AF65-F5344CB8AC3E}">
        <p14:creationId xmlns:p14="http://schemas.microsoft.com/office/powerpoint/2010/main" val="2491976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12</a:t>
            </a:fld>
            <a:endParaRPr lang="en-US"/>
          </a:p>
        </p:txBody>
      </p:sp>
    </p:spTree>
    <p:extLst>
      <p:ext uri="{BB962C8B-B14F-4D97-AF65-F5344CB8AC3E}">
        <p14:creationId xmlns:p14="http://schemas.microsoft.com/office/powerpoint/2010/main" val="194485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8D90D8-3754-1743-9803-8BEA8A451FB2}" type="slidenum">
              <a:rPr lang="en-US" smtClean="0"/>
              <a:t>13</a:t>
            </a:fld>
            <a:endParaRPr lang="en-US"/>
          </a:p>
        </p:txBody>
      </p:sp>
    </p:spTree>
    <p:extLst>
      <p:ext uri="{BB962C8B-B14F-4D97-AF65-F5344CB8AC3E}">
        <p14:creationId xmlns:p14="http://schemas.microsoft.com/office/powerpoint/2010/main" val="3543235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929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9845537" y="6398255"/>
            <a:ext cx="1107040" cy="365125"/>
          </a:xfrm>
          <a:prstGeom prst="rect">
            <a:avLst/>
          </a:prstGeom>
        </p:spPr>
        <p:txBody>
          <a:bodyPr/>
          <a:lstStyle/>
          <a:p>
            <a:fld id="{9C018875-663D-4E10-B4AB-22C189073B1B}" type="datetime1">
              <a:rPr lang="en-US" smtClean="0"/>
              <a:t>12/29/2020</a:t>
            </a:fld>
            <a:endParaRPr lang="en-US"/>
          </a:p>
        </p:txBody>
      </p:sp>
      <p:sp>
        <p:nvSpPr>
          <p:cNvPr id="6" name="Footer Placeholder 5"/>
          <p:cNvSpPr>
            <a:spLocks noGrp="1"/>
          </p:cNvSpPr>
          <p:nvPr>
            <p:ph type="ftr" sz="quarter" idx="11"/>
          </p:nvPr>
        </p:nvSpPr>
        <p:spPr>
          <a:xfrm>
            <a:off x="7521365" y="6398254"/>
            <a:ext cx="224256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2053845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9845537" y="6398255"/>
            <a:ext cx="1107040" cy="365125"/>
          </a:xfrm>
          <a:prstGeom prst="rect">
            <a:avLst/>
          </a:prstGeom>
        </p:spPr>
        <p:txBody>
          <a:bodyPr/>
          <a:lstStyle/>
          <a:p>
            <a:fld id="{9471DDE1-3139-4BF3-9623-653CA7C3E534}" type="datetime1">
              <a:rPr lang="en-US" smtClean="0"/>
              <a:t>12/29/2020</a:t>
            </a:fld>
            <a:endParaRPr lang="en-US"/>
          </a:p>
        </p:txBody>
      </p:sp>
      <p:sp>
        <p:nvSpPr>
          <p:cNvPr id="8" name="Footer Placeholder 7"/>
          <p:cNvSpPr>
            <a:spLocks noGrp="1"/>
          </p:cNvSpPr>
          <p:nvPr>
            <p:ph type="ftr" sz="quarter" idx="11"/>
          </p:nvPr>
        </p:nvSpPr>
        <p:spPr>
          <a:xfrm>
            <a:off x="7521365" y="6398254"/>
            <a:ext cx="2242564"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1686847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9845537" y="6398255"/>
            <a:ext cx="1107040" cy="365125"/>
          </a:xfrm>
          <a:prstGeom prst="rect">
            <a:avLst/>
          </a:prstGeom>
        </p:spPr>
        <p:txBody>
          <a:bodyPr/>
          <a:lstStyle/>
          <a:p>
            <a:fld id="{B363A911-08F1-4322-ADDD-DB5C11797092}" type="datetime1">
              <a:rPr lang="en-US" smtClean="0"/>
              <a:t>12/29/2020</a:t>
            </a:fld>
            <a:endParaRPr lang="en-US"/>
          </a:p>
        </p:txBody>
      </p:sp>
      <p:sp>
        <p:nvSpPr>
          <p:cNvPr id="4" name="Footer Placeholder 3"/>
          <p:cNvSpPr>
            <a:spLocks noGrp="1"/>
          </p:cNvSpPr>
          <p:nvPr>
            <p:ph type="ftr" sz="quarter" idx="11"/>
          </p:nvPr>
        </p:nvSpPr>
        <p:spPr>
          <a:xfrm>
            <a:off x="7521365" y="6398254"/>
            <a:ext cx="2242564"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2105884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845537" y="6398255"/>
            <a:ext cx="1107040" cy="365125"/>
          </a:xfrm>
          <a:prstGeom prst="rect">
            <a:avLst/>
          </a:prstGeom>
        </p:spPr>
        <p:txBody>
          <a:bodyPr/>
          <a:lstStyle/>
          <a:p>
            <a:fld id="{B13D2194-51F3-4A10-8125-898417C300F6}" type="datetime1">
              <a:rPr lang="en-US" smtClean="0"/>
              <a:t>12/29/2020</a:t>
            </a:fld>
            <a:endParaRPr lang="en-US"/>
          </a:p>
        </p:txBody>
      </p:sp>
      <p:sp>
        <p:nvSpPr>
          <p:cNvPr id="3" name="Footer Placeholder 2"/>
          <p:cNvSpPr>
            <a:spLocks noGrp="1"/>
          </p:cNvSpPr>
          <p:nvPr>
            <p:ph type="ftr" sz="quarter" idx="11"/>
          </p:nvPr>
        </p:nvSpPr>
        <p:spPr>
          <a:xfrm>
            <a:off x="7521365" y="6398254"/>
            <a:ext cx="2242564"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18690884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845537" y="6398255"/>
            <a:ext cx="1107040" cy="365125"/>
          </a:xfrm>
          <a:prstGeom prst="rect">
            <a:avLst/>
          </a:prstGeom>
        </p:spPr>
        <p:txBody>
          <a:bodyPr/>
          <a:lstStyle/>
          <a:p>
            <a:fld id="{B13D2194-51F3-4A10-8125-898417C300F6}" type="datetime1">
              <a:rPr lang="en-US" smtClean="0"/>
              <a:t>12/29/2020</a:t>
            </a:fld>
            <a:endParaRPr lang="en-US"/>
          </a:p>
        </p:txBody>
      </p:sp>
      <p:sp>
        <p:nvSpPr>
          <p:cNvPr id="3" name="Footer Placeholder 2"/>
          <p:cNvSpPr>
            <a:spLocks noGrp="1"/>
          </p:cNvSpPr>
          <p:nvPr>
            <p:ph type="ftr" sz="quarter" idx="11"/>
          </p:nvPr>
        </p:nvSpPr>
        <p:spPr>
          <a:xfrm>
            <a:off x="7521365" y="6398254"/>
            <a:ext cx="2242564"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9" name="Title Placeholder 1"/>
          <p:cNvSpPr>
            <a:spLocks noGrp="1"/>
          </p:cNvSpPr>
          <p:nvPr>
            <p:ph type="title"/>
          </p:nvPr>
        </p:nvSpPr>
        <p:spPr>
          <a:xfrm>
            <a:off x="531530" y="2988"/>
            <a:ext cx="10822270" cy="649304"/>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29000963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845537" y="6398255"/>
            <a:ext cx="1107040" cy="365125"/>
          </a:xfrm>
          <a:prstGeom prst="rect">
            <a:avLst/>
          </a:prstGeom>
        </p:spPr>
        <p:txBody>
          <a:bodyPr/>
          <a:lstStyle/>
          <a:p>
            <a:fld id="{B13D2194-51F3-4A10-8125-898417C300F6}" type="datetime1">
              <a:rPr lang="en-US" smtClean="0"/>
              <a:t>12/29/2020</a:t>
            </a:fld>
            <a:endParaRPr lang="en-US"/>
          </a:p>
        </p:txBody>
      </p:sp>
      <p:sp>
        <p:nvSpPr>
          <p:cNvPr id="3" name="Footer Placeholder 2"/>
          <p:cNvSpPr>
            <a:spLocks noGrp="1"/>
          </p:cNvSpPr>
          <p:nvPr>
            <p:ph type="ftr" sz="quarter" idx="11"/>
          </p:nvPr>
        </p:nvSpPr>
        <p:spPr>
          <a:xfrm>
            <a:off x="7521365" y="6398254"/>
            <a:ext cx="2242564"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9" name="Freeform 8"/>
          <p:cNvSpPr/>
          <p:nvPr userDrawn="1"/>
        </p:nvSpPr>
        <p:spPr>
          <a:xfrm rot="1871669">
            <a:off x="1695149" y="3844118"/>
            <a:ext cx="9719265" cy="5967047"/>
          </a:xfrm>
          <a:custGeom>
            <a:avLst/>
            <a:gdLst>
              <a:gd name="connsiteX0" fmla="*/ 8722230 w 9719265"/>
              <a:gd name="connsiteY0" fmla="*/ 190677 h 5967047"/>
              <a:gd name="connsiteX1" fmla="*/ 9172145 w 9719265"/>
              <a:gd name="connsiteY1" fmla="*/ 304866 h 5967047"/>
              <a:gd name="connsiteX2" fmla="*/ 9659442 w 9719265"/>
              <a:gd name="connsiteY2" fmla="*/ 0 h 5967047"/>
              <a:gd name="connsiteX3" fmla="*/ 9719265 w 9719265"/>
              <a:gd name="connsiteY3" fmla="*/ 94710 h 5967047"/>
              <a:gd name="connsiteX4" fmla="*/ 2047153 w 9719265"/>
              <a:gd name="connsiteY4" fmla="*/ 4729564 h 5967047"/>
              <a:gd name="connsiteX5" fmla="*/ 2047724 w 9719265"/>
              <a:gd name="connsiteY5" fmla="*/ 4727171 h 5967047"/>
              <a:gd name="connsiteX6" fmla="*/ 0 w 9719265"/>
              <a:gd name="connsiteY6" fmla="*/ 5967047 h 5967047"/>
              <a:gd name="connsiteX7" fmla="*/ 0 w 9719265"/>
              <a:gd name="connsiteY7" fmla="*/ 5853919 h 5967047"/>
              <a:gd name="connsiteX8" fmla="*/ 2146556 w 9719265"/>
              <a:gd name="connsiteY8" fmla="*/ 4554201 h 5967047"/>
              <a:gd name="connsiteX9" fmla="*/ 2148796 w 9719265"/>
              <a:gd name="connsiteY9" fmla="*/ 4557899 h 5967047"/>
              <a:gd name="connsiteX10" fmla="*/ 8614936 w 9719265"/>
              <a:gd name="connsiteY10" fmla="*/ 642130 h 5967047"/>
              <a:gd name="connsiteX0" fmla="*/ 8722230 w 9719265"/>
              <a:gd name="connsiteY0" fmla="*/ 190677 h 5967047"/>
              <a:gd name="connsiteX1" fmla="*/ 9172145 w 9719265"/>
              <a:gd name="connsiteY1" fmla="*/ 304866 h 5967047"/>
              <a:gd name="connsiteX2" fmla="*/ 9659442 w 9719265"/>
              <a:gd name="connsiteY2" fmla="*/ 0 h 5967047"/>
              <a:gd name="connsiteX3" fmla="*/ 9719265 w 9719265"/>
              <a:gd name="connsiteY3" fmla="*/ 94710 h 5967047"/>
              <a:gd name="connsiteX4" fmla="*/ 2047153 w 9719265"/>
              <a:gd name="connsiteY4" fmla="*/ 4729564 h 5967047"/>
              <a:gd name="connsiteX5" fmla="*/ 2047724 w 9719265"/>
              <a:gd name="connsiteY5" fmla="*/ 4727171 h 5967047"/>
              <a:gd name="connsiteX6" fmla="*/ 0 w 9719265"/>
              <a:gd name="connsiteY6" fmla="*/ 5967047 h 5967047"/>
              <a:gd name="connsiteX7" fmla="*/ 0 w 9719265"/>
              <a:gd name="connsiteY7" fmla="*/ 5853919 h 5967047"/>
              <a:gd name="connsiteX8" fmla="*/ 2146556 w 9719265"/>
              <a:gd name="connsiteY8" fmla="*/ 4554201 h 5967047"/>
              <a:gd name="connsiteX9" fmla="*/ 8614936 w 9719265"/>
              <a:gd name="connsiteY9" fmla="*/ 642130 h 5967047"/>
              <a:gd name="connsiteX10" fmla="*/ 8722230 w 9719265"/>
              <a:gd name="connsiteY10" fmla="*/ 190677 h 5967047"/>
              <a:gd name="connsiteX0" fmla="*/ 8722230 w 9719265"/>
              <a:gd name="connsiteY0" fmla="*/ 190677 h 5967047"/>
              <a:gd name="connsiteX1" fmla="*/ 9172145 w 9719265"/>
              <a:gd name="connsiteY1" fmla="*/ 304866 h 5967047"/>
              <a:gd name="connsiteX2" fmla="*/ 9659442 w 9719265"/>
              <a:gd name="connsiteY2" fmla="*/ 0 h 5967047"/>
              <a:gd name="connsiteX3" fmla="*/ 9719265 w 9719265"/>
              <a:gd name="connsiteY3" fmla="*/ 94710 h 5967047"/>
              <a:gd name="connsiteX4" fmla="*/ 2047153 w 9719265"/>
              <a:gd name="connsiteY4" fmla="*/ 4729564 h 5967047"/>
              <a:gd name="connsiteX5" fmla="*/ 2047724 w 9719265"/>
              <a:gd name="connsiteY5" fmla="*/ 4727171 h 5967047"/>
              <a:gd name="connsiteX6" fmla="*/ 0 w 9719265"/>
              <a:gd name="connsiteY6" fmla="*/ 5967047 h 5967047"/>
              <a:gd name="connsiteX7" fmla="*/ 0 w 9719265"/>
              <a:gd name="connsiteY7" fmla="*/ 5853919 h 5967047"/>
              <a:gd name="connsiteX8" fmla="*/ 8614936 w 9719265"/>
              <a:gd name="connsiteY8" fmla="*/ 642130 h 5967047"/>
              <a:gd name="connsiteX9" fmla="*/ 8722230 w 9719265"/>
              <a:gd name="connsiteY9" fmla="*/ 190677 h 5967047"/>
              <a:gd name="connsiteX0" fmla="*/ 8722230 w 9719265"/>
              <a:gd name="connsiteY0" fmla="*/ 190677 h 5967047"/>
              <a:gd name="connsiteX1" fmla="*/ 9172145 w 9719265"/>
              <a:gd name="connsiteY1" fmla="*/ 304866 h 5967047"/>
              <a:gd name="connsiteX2" fmla="*/ 9659442 w 9719265"/>
              <a:gd name="connsiteY2" fmla="*/ 0 h 5967047"/>
              <a:gd name="connsiteX3" fmla="*/ 9719265 w 9719265"/>
              <a:gd name="connsiteY3" fmla="*/ 94710 h 5967047"/>
              <a:gd name="connsiteX4" fmla="*/ 2047153 w 9719265"/>
              <a:gd name="connsiteY4" fmla="*/ 4729564 h 5967047"/>
              <a:gd name="connsiteX5" fmla="*/ 0 w 9719265"/>
              <a:gd name="connsiteY5" fmla="*/ 5967047 h 5967047"/>
              <a:gd name="connsiteX6" fmla="*/ 0 w 9719265"/>
              <a:gd name="connsiteY6" fmla="*/ 5853919 h 5967047"/>
              <a:gd name="connsiteX7" fmla="*/ 8614936 w 9719265"/>
              <a:gd name="connsiteY7" fmla="*/ 642130 h 5967047"/>
              <a:gd name="connsiteX8" fmla="*/ 8722230 w 9719265"/>
              <a:gd name="connsiteY8" fmla="*/ 190677 h 5967047"/>
              <a:gd name="connsiteX0" fmla="*/ 8722230 w 9719265"/>
              <a:gd name="connsiteY0" fmla="*/ 190677 h 5967047"/>
              <a:gd name="connsiteX1" fmla="*/ 9172145 w 9719265"/>
              <a:gd name="connsiteY1" fmla="*/ 304866 h 5967047"/>
              <a:gd name="connsiteX2" fmla="*/ 9659442 w 9719265"/>
              <a:gd name="connsiteY2" fmla="*/ 0 h 5967047"/>
              <a:gd name="connsiteX3" fmla="*/ 9719265 w 9719265"/>
              <a:gd name="connsiteY3" fmla="*/ 94710 h 5967047"/>
              <a:gd name="connsiteX4" fmla="*/ 0 w 9719265"/>
              <a:gd name="connsiteY4" fmla="*/ 5967047 h 5967047"/>
              <a:gd name="connsiteX5" fmla="*/ 0 w 9719265"/>
              <a:gd name="connsiteY5" fmla="*/ 5853919 h 5967047"/>
              <a:gd name="connsiteX6" fmla="*/ 8614936 w 9719265"/>
              <a:gd name="connsiteY6" fmla="*/ 642130 h 5967047"/>
              <a:gd name="connsiteX7" fmla="*/ 8722230 w 9719265"/>
              <a:gd name="connsiteY7" fmla="*/ 190677 h 596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19265" h="5967047">
                <a:moveTo>
                  <a:pt x="8722230" y="190677"/>
                </a:moveTo>
                <a:lnTo>
                  <a:pt x="9172145" y="304866"/>
                </a:lnTo>
                <a:cubicBezTo>
                  <a:pt x="9307069" y="223199"/>
                  <a:pt x="9524516" y="81667"/>
                  <a:pt x="9659442" y="0"/>
                </a:cubicBezTo>
                <a:lnTo>
                  <a:pt x="9719265" y="94710"/>
                </a:lnTo>
                <a:lnTo>
                  <a:pt x="0" y="5967047"/>
                </a:lnTo>
                <a:lnTo>
                  <a:pt x="0" y="5853919"/>
                </a:lnTo>
                <a:lnTo>
                  <a:pt x="8614936" y="642130"/>
                </a:lnTo>
                <a:lnTo>
                  <a:pt x="8722230" y="190677"/>
                </a:lnTo>
                <a:close/>
              </a:path>
            </a:pathLst>
          </a:custGeom>
          <a:solidFill>
            <a:srgbClr val="2A96C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47755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Rectangle 5"/>
          <p:cNvSpPr/>
          <p:nvPr userDrawn="1"/>
        </p:nvSpPr>
        <p:spPr>
          <a:xfrm flipH="1">
            <a:off x="0" y="0"/>
            <a:ext cx="12192000" cy="45719"/>
          </a:xfrm>
          <a:prstGeom prst="rect">
            <a:avLst/>
          </a:prstGeom>
          <a:solidFill>
            <a:srgbClr val="39ADC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prstClr val="white"/>
              </a:solidFill>
            </a:endParaRPr>
          </a:p>
        </p:txBody>
      </p:sp>
      <p:sp>
        <p:nvSpPr>
          <p:cNvPr id="7" name="Rectangle 6"/>
          <p:cNvSpPr/>
          <p:nvPr userDrawn="1"/>
        </p:nvSpPr>
        <p:spPr>
          <a:xfrm flipH="1">
            <a:off x="0" y="87639"/>
            <a:ext cx="12192000" cy="45719"/>
          </a:xfrm>
          <a:prstGeom prst="rect">
            <a:avLst/>
          </a:pr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prstClr val="white"/>
              </a:solidFill>
            </a:endParaRPr>
          </a:p>
        </p:txBody>
      </p:sp>
    </p:spTree>
    <p:extLst>
      <p:ext uri="{BB962C8B-B14F-4D97-AF65-F5344CB8AC3E}">
        <p14:creationId xmlns:p14="http://schemas.microsoft.com/office/powerpoint/2010/main" val="27939198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grpSp>
        <p:nvGrpSpPr>
          <p:cNvPr id="6" name="Group 5"/>
          <p:cNvGrpSpPr/>
          <p:nvPr userDrawn="1"/>
        </p:nvGrpSpPr>
        <p:grpSpPr>
          <a:xfrm>
            <a:off x="0" y="6514400"/>
            <a:ext cx="12192000" cy="358967"/>
            <a:chOff x="0" y="5645696"/>
            <a:chExt cx="9144000" cy="358967"/>
          </a:xfrm>
        </p:grpSpPr>
        <p:sp>
          <p:nvSpPr>
            <p:cNvPr id="7" name="Rectangle 6"/>
            <p:cNvSpPr/>
            <p:nvPr/>
          </p:nvSpPr>
          <p:spPr>
            <a:xfrm>
              <a:off x="0" y="5894405"/>
              <a:ext cx="9144000" cy="105075"/>
            </a:xfrm>
            <a:prstGeom prst="rect">
              <a:avLst/>
            </a:pr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latin typeface="Century Gothic"/>
                <a:cs typeface="Century Gothic"/>
              </a:endParaRPr>
            </a:p>
          </p:txBody>
        </p:sp>
        <p:sp>
          <p:nvSpPr>
            <p:cNvPr id="8" name="Rectangle 12"/>
            <p:cNvSpPr/>
            <p:nvPr/>
          </p:nvSpPr>
          <p:spPr>
            <a:xfrm>
              <a:off x="7685070" y="5645696"/>
              <a:ext cx="1458930" cy="358967"/>
            </a:xfrm>
            <a:custGeom>
              <a:avLst/>
              <a:gdLst>
                <a:gd name="connsiteX0" fmla="*/ 0 w 1458930"/>
                <a:gd name="connsiteY0" fmla="*/ 0 h 352361"/>
                <a:gd name="connsiteX1" fmla="*/ 1458930 w 1458930"/>
                <a:gd name="connsiteY1" fmla="*/ 0 h 352361"/>
                <a:gd name="connsiteX2" fmla="*/ 1458930 w 1458930"/>
                <a:gd name="connsiteY2" fmla="*/ 352361 h 352361"/>
                <a:gd name="connsiteX3" fmla="*/ 0 w 1458930"/>
                <a:gd name="connsiteY3" fmla="*/ 352361 h 352361"/>
                <a:gd name="connsiteX4" fmla="*/ 0 w 1458930"/>
                <a:gd name="connsiteY4" fmla="*/ 0 h 352361"/>
                <a:gd name="connsiteX0" fmla="*/ 0 w 1458930"/>
                <a:gd name="connsiteY0" fmla="*/ 6606 h 358967"/>
                <a:gd name="connsiteX1" fmla="*/ 277402 w 1458930"/>
                <a:gd name="connsiteY1" fmla="*/ 0 h 358967"/>
                <a:gd name="connsiteX2" fmla="*/ 1458930 w 1458930"/>
                <a:gd name="connsiteY2" fmla="*/ 6606 h 358967"/>
                <a:gd name="connsiteX3" fmla="*/ 1458930 w 1458930"/>
                <a:gd name="connsiteY3" fmla="*/ 358967 h 358967"/>
                <a:gd name="connsiteX4" fmla="*/ 0 w 1458930"/>
                <a:gd name="connsiteY4" fmla="*/ 358967 h 358967"/>
                <a:gd name="connsiteX5" fmla="*/ 0 w 1458930"/>
                <a:gd name="connsiteY5" fmla="*/ 6606 h 358967"/>
                <a:gd name="connsiteX0" fmla="*/ 0 w 1458930"/>
                <a:gd name="connsiteY0" fmla="*/ 358967 h 358967"/>
                <a:gd name="connsiteX1" fmla="*/ 277402 w 1458930"/>
                <a:gd name="connsiteY1" fmla="*/ 0 h 358967"/>
                <a:gd name="connsiteX2" fmla="*/ 1458930 w 1458930"/>
                <a:gd name="connsiteY2" fmla="*/ 6606 h 358967"/>
                <a:gd name="connsiteX3" fmla="*/ 1458930 w 1458930"/>
                <a:gd name="connsiteY3" fmla="*/ 358967 h 358967"/>
                <a:gd name="connsiteX4" fmla="*/ 0 w 1458930"/>
                <a:gd name="connsiteY4" fmla="*/ 358967 h 358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930" h="358967">
                  <a:moveTo>
                    <a:pt x="0" y="358967"/>
                  </a:moveTo>
                  <a:lnTo>
                    <a:pt x="277402" y="0"/>
                  </a:lnTo>
                  <a:lnTo>
                    <a:pt x="1458930" y="6606"/>
                  </a:lnTo>
                  <a:lnTo>
                    <a:pt x="1458930" y="358967"/>
                  </a:lnTo>
                  <a:lnTo>
                    <a:pt x="0" y="358967"/>
                  </a:lnTo>
                  <a:close/>
                </a:path>
              </a:pathLst>
            </a:custGeom>
            <a:solidFill>
              <a:srgbClr val="39ADC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latin typeface="Century Gothic"/>
                <a:cs typeface="Century Gothic"/>
              </a:endParaRPr>
            </a:p>
          </p:txBody>
        </p:sp>
      </p:grpSp>
      <p:sp>
        <p:nvSpPr>
          <p:cNvPr id="3" name="Date Placeholder 2"/>
          <p:cNvSpPr>
            <a:spLocks noGrp="1"/>
          </p:cNvSpPr>
          <p:nvPr>
            <p:ph type="dt" sz="half" idx="10"/>
          </p:nvPr>
        </p:nvSpPr>
        <p:spPr>
          <a:xfrm>
            <a:off x="9845537" y="6398255"/>
            <a:ext cx="1107040" cy="365125"/>
          </a:xfrm>
          <a:prstGeom prst="rect">
            <a:avLst/>
          </a:prstGeom>
        </p:spPr>
        <p:txBody>
          <a:bodyPr/>
          <a:lstStyle/>
          <a:p>
            <a:fld id="{A17B8242-11C0-40E3-80E9-10198E71F3CA}" type="datetime1">
              <a:rPr lang="en-US" smtClean="0"/>
              <a:t>12/29/2020</a:t>
            </a:fld>
            <a:endParaRPr lang="en-US"/>
          </a:p>
        </p:txBody>
      </p:sp>
      <p:sp>
        <p:nvSpPr>
          <p:cNvPr id="4" name="Footer Placeholder 3"/>
          <p:cNvSpPr>
            <a:spLocks noGrp="1"/>
          </p:cNvSpPr>
          <p:nvPr>
            <p:ph type="ftr" sz="quarter" idx="11"/>
          </p:nvPr>
        </p:nvSpPr>
        <p:spPr>
          <a:xfrm>
            <a:off x="7521365" y="6398254"/>
            <a:ext cx="2242564"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pPr/>
              <a:t>‹#›</a:t>
            </a:fld>
            <a:endParaRPr lang="en-US" dirty="0"/>
          </a:p>
        </p:txBody>
      </p:sp>
      <p:sp>
        <p:nvSpPr>
          <p:cNvPr id="9" name="TextBox 8"/>
          <p:cNvSpPr txBox="1"/>
          <p:nvPr userDrawn="1"/>
        </p:nvSpPr>
        <p:spPr>
          <a:xfrm>
            <a:off x="10772877" y="6571539"/>
            <a:ext cx="1069403" cy="276999"/>
          </a:xfrm>
          <a:prstGeom prst="rect">
            <a:avLst/>
          </a:prstGeom>
          <a:noFill/>
        </p:spPr>
        <p:txBody>
          <a:bodyPr wrap="square" rtlCol="0">
            <a:spAutoFit/>
          </a:bodyPr>
          <a:lstStyle/>
          <a:p>
            <a:r>
              <a:rPr lang="en-US" sz="1200" dirty="0">
                <a:solidFill>
                  <a:prstClr val="white"/>
                </a:solidFill>
                <a:latin typeface="Century Gothic"/>
                <a:cs typeface="Century Gothic"/>
              </a:rPr>
              <a:t>Slide No.</a:t>
            </a:r>
          </a:p>
        </p:txBody>
      </p:sp>
    </p:spTree>
    <p:extLst>
      <p:ext uri="{BB962C8B-B14F-4D97-AF65-F5344CB8AC3E}">
        <p14:creationId xmlns:p14="http://schemas.microsoft.com/office/powerpoint/2010/main" val="29695328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9845537" y="6398255"/>
            <a:ext cx="1107040" cy="365125"/>
          </a:xfrm>
          <a:prstGeom prst="rect">
            <a:avLst/>
          </a:prstGeom>
        </p:spPr>
        <p:txBody>
          <a:bodyPr/>
          <a:lstStyle/>
          <a:p>
            <a:fld id="{05C508EA-CBA3-428E-8CB7-6031E74492A3}" type="datetime1">
              <a:rPr lang="en-US" smtClean="0"/>
              <a:t>12/29/2020</a:t>
            </a:fld>
            <a:endParaRPr lang="en-US"/>
          </a:p>
        </p:txBody>
      </p:sp>
      <p:sp>
        <p:nvSpPr>
          <p:cNvPr id="6" name="Footer Placeholder 5"/>
          <p:cNvSpPr>
            <a:spLocks noGrp="1"/>
          </p:cNvSpPr>
          <p:nvPr>
            <p:ph type="ftr" sz="quarter" idx="11"/>
          </p:nvPr>
        </p:nvSpPr>
        <p:spPr>
          <a:xfrm>
            <a:off x="7521365" y="6398254"/>
            <a:ext cx="224256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80922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9845537" y="6398255"/>
            <a:ext cx="1107040" cy="365125"/>
          </a:xfrm>
          <a:prstGeom prst="rect">
            <a:avLst/>
          </a:prstGeom>
        </p:spPr>
        <p:txBody>
          <a:bodyPr/>
          <a:lstStyle/>
          <a:p>
            <a:fld id="{618E784D-E303-473E-8D74-830B2E5BC9F0}" type="datetime1">
              <a:rPr lang="en-US" smtClean="0"/>
              <a:t>12/29/2020</a:t>
            </a:fld>
            <a:endParaRPr lang="en-US"/>
          </a:p>
        </p:txBody>
      </p:sp>
      <p:sp>
        <p:nvSpPr>
          <p:cNvPr id="6" name="Footer Placeholder 5"/>
          <p:cNvSpPr>
            <a:spLocks noGrp="1"/>
          </p:cNvSpPr>
          <p:nvPr>
            <p:ph type="ftr" sz="quarter" idx="11"/>
          </p:nvPr>
        </p:nvSpPr>
        <p:spPr>
          <a:xfrm>
            <a:off x="7521365" y="6398254"/>
            <a:ext cx="2242564"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4073737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845537" y="6398255"/>
            <a:ext cx="1107040" cy="365125"/>
          </a:xfrm>
          <a:prstGeom prst="rect">
            <a:avLst/>
          </a:prstGeom>
        </p:spPr>
        <p:txBody>
          <a:bodyPr/>
          <a:lstStyle/>
          <a:p>
            <a:fld id="{680E39A2-99F3-4274-A5F2-B0CD542E5A34}"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39646369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845537" y="6398255"/>
            <a:ext cx="1107040" cy="365125"/>
          </a:xfrm>
          <a:prstGeom prst="rect">
            <a:avLst/>
          </a:prstGeom>
        </p:spPr>
        <p:txBody>
          <a:bodyPr/>
          <a:lstStyle/>
          <a:p>
            <a:fld id="{57C6C105-94C3-461E-98AB-8FAE21A37EAC}"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1877469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845537" y="6398255"/>
            <a:ext cx="1107040" cy="365125"/>
          </a:xfrm>
          <a:prstGeom prst="rect">
            <a:avLst/>
          </a:prstGeom>
        </p:spPr>
        <p:txBody>
          <a:bodyPr/>
          <a:lstStyle/>
          <a:p>
            <a:fld id="{7041B9D7-E547-4113-B4DE-D190D3DC3B66}"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3146791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76C533F4-4892-7348-AFF7-034C080B7385}" type="datetimeFigureOut">
              <a:rPr lang="en-US" smtClean="0"/>
              <a:t>12/29/2020</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12E5018D-85A7-BA4E-8328-9206894B37DA}" type="slidenum">
              <a:rPr lang="en-US" smtClean="0"/>
              <a:t>‹#›</a:t>
            </a:fld>
            <a:endParaRPr lang="en-US"/>
          </a:p>
        </p:txBody>
      </p:sp>
    </p:spTree>
    <p:extLst>
      <p:ext uri="{BB962C8B-B14F-4D97-AF65-F5344CB8AC3E}">
        <p14:creationId xmlns:p14="http://schemas.microsoft.com/office/powerpoint/2010/main" val="489608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845537" y="6398255"/>
            <a:ext cx="1107040" cy="365125"/>
          </a:xfrm>
          <a:prstGeom prst="rect">
            <a:avLst/>
          </a:prstGeom>
        </p:spPr>
        <p:txBody>
          <a:bodyPr/>
          <a:lstStyle/>
          <a:p>
            <a:fld id="{71077B6F-CDAB-46D3-983F-6AEC14FDCEB9}"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Tree>
    <p:extLst>
      <p:ext uri="{BB962C8B-B14F-4D97-AF65-F5344CB8AC3E}">
        <p14:creationId xmlns:p14="http://schemas.microsoft.com/office/powerpoint/2010/main" val="539591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6_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9845537" y="6398255"/>
            <a:ext cx="1107040" cy="365125"/>
          </a:xfrm>
          <a:prstGeom prst="rect">
            <a:avLst/>
          </a:prstGeom>
        </p:spPr>
        <p:txBody>
          <a:bodyPr/>
          <a:lstStyle/>
          <a:p>
            <a:fld id="{41A457A9-1FF6-4296-80DD-135892C515E0}"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11" name="Picture Placeholder 65"/>
          <p:cNvSpPr>
            <a:spLocks noGrp="1"/>
          </p:cNvSpPr>
          <p:nvPr>
            <p:ph type="pic" sz="quarter" idx="13"/>
          </p:nvPr>
        </p:nvSpPr>
        <p:spPr>
          <a:xfrm>
            <a:off x="874387" y="2080569"/>
            <a:ext cx="2015771" cy="2733675"/>
          </a:xfrm>
        </p:spPr>
        <p:txBody>
          <a:bodyPr/>
          <a:lstStyle/>
          <a:p>
            <a:endParaRPr lang="en-US"/>
          </a:p>
        </p:txBody>
      </p:sp>
      <p:sp>
        <p:nvSpPr>
          <p:cNvPr id="12" name="Picture Placeholder 65"/>
          <p:cNvSpPr>
            <a:spLocks noGrp="1"/>
          </p:cNvSpPr>
          <p:nvPr>
            <p:ph type="pic" sz="quarter" idx="14"/>
          </p:nvPr>
        </p:nvSpPr>
        <p:spPr>
          <a:xfrm>
            <a:off x="2989635" y="2080569"/>
            <a:ext cx="2015771" cy="2733675"/>
          </a:xfrm>
        </p:spPr>
        <p:txBody>
          <a:bodyPr/>
          <a:lstStyle/>
          <a:p>
            <a:endParaRPr lang="en-US"/>
          </a:p>
        </p:txBody>
      </p:sp>
      <p:sp>
        <p:nvSpPr>
          <p:cNvPr id="14" name="Picture Placeholder 65"/>
          <p:cNvSpPr>
            <a:spLocks noGrp="1"/>
          </p:cNvSpPr>
          <p:nvPr>
            <p:ph type="pic" sz="quarter" idx="15"/>
          </p:nvPr>
        </p:nvSpPr>
        <p:spPr>
          <a:xfrm>
            <a:off x="5104883" y="2080569"/>
            <a:ext cx="2015771" cy="2733675"/>
          </a:xfrm>
        </p:spPr>
        <p:txBody>
          <a:bodyPr/>
          <a:lstStyle/>
          <a:p>
            <a:endParaRPr lang="en-US"/>
          </a:p>
        </p:txBody>
      </p:sp>
      <p:sp>
        <p:nvSpPr>
          <p:cNvPr id="15" name="Picture Placeholder 65"/>
          <p:cNvSpPr>
            <a:spLocks noGrp="1"/>
          </p:cNvSpPr>
          <p:nvPr>
            <p:ph type="pic" sz="quarter" idx="16"/>
          </p:nvPr>
        </p:nvSpPr>
        <p:spPr>
          <a:xfrm>
            <a:off x="7220131" y="2080569"/>
            <a:ext cx="2015771" cy="2733675"/>
          </a:xfrm>
        </p:spPr>
        <p:txBody>
          <a:bodyPr/>
          <a:lstStyle/>
          <a:p>
            <a:endParaRPr lang="en-US"/>
          </a:p>
        </p:txBody>
      </p:sp>
      <p:sp>
        <p:nvSpPr>
          <p:cNvPr id="16" name="Picture Placeholder 65"/>
          <p:cNvSpPr>
            <a:spLocks noGrp="1"/>
          </p:cNvSpPr>
          <p:nvPr>
            <p:ph type="pic" sz="quarter" idx="17"/>
          </p:nvPr>
        </p:nvSpPr>
        <p:spPr>
          <a:xfrm>
            <a:off x="9335378" y="2080569"/>
            <a:ext cx="2015771" cy="2733675"/>
          </a:xfrm>
        </p:spPr>
        <p:txBody>
          <a:bodyPr/>
          <a:lstStyle/>
          <a:p>
            <a:endParaRPr lang="en-US"/>
          </a:p>
        </p:txBody>
      </p:sp>
      <p:sp>
        <p:nvSpPr>
          <p:cNvPr id="17" name="Title Placeholder 1"/>
          <p:cNvSpPr>
            <a:spLocks noGrp="1"/>
          </p:cNvSpPr>
          <p:nvPr>
            <p:ph type="title"/>
          </p:nvPr>
        </p:nvSpPr>
        <p:spPr>
          <a:xfrm>
            <a:off x="531530" y="2988"/>
            <a:ext cx="10822270" cy="649304"/>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2617150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8_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9845537" y="6398255"/>
            <a:ext cx="1107040" cy="365125"/>
          </a:xfrm>
          <a:prstGeom prst="rect">
            <a:avLst/>
          </a:prstGeom>
        </p:spPr>
        <p:txBody>
          <a:bodyPr/>
          <a:lstStyle/>
          <a:p>
            <a:fld id="{41A457A9-1FF6-4296-80DD-135892C515E0}"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16" name="Picture Placeholder 15"/>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758132 h 6858000"/>
              <a:gd name="connsiteX3" fmla="*/ 5995378 w 6096000"/>
              <a:gd name="connsiteY3" fmla="*/ 768907 h 6858000"/>
              <a:gd name="connsiteX4" fmla="*/ 5568164 w 6096000"/>
              <a:gd name="connsiteY4" fmla="*/ 1325705 h 6858000"/>
              <a:gd name="connsiteX5" fmla="*/ 5995378 w 6096000"/>
              <a:gd name="connsiteY5" fmla="*/ 1882503 h 6858000"/>
              <a:gd name="connsiteX6" fmla="*/ 6096000 w 6096000"/>
              <a:gd name="connsiteY6" fmla="*/ 1893278 h 6858000"/>
              <a:gd name="connsiteX7" fmla="*/ 6096000 w 6096000"/>
              <a:gd name="connsiteY7" fmla="*/ 2861428 h 6858000"/>
              <a:gd name="connsiteX8" fmla="*/ 5995378 w 6096000"/>
              <a:gd name="connsiteY8" fmla="*/ 2872203 h 6858000"/>
              <a:gd name="connsiteX9" fmla="*/ 5568164 w 6096000"/>
              <a:gd name="connsiteY9" fmla="*/ 3429001 h 6858000"/>
              <a:gd name="connsiteX10" fmla="*/ 5995378 w 6096000"/>
              <a:gd name="connsiteY10" fmla="*/ 3985799 h 6858000"/>
              <a:gd name="connsiteX11" fmla="*/ 6096000 w 6096000"/>
              <a:gd name="connsiteY11" fmla="*/ 3996574 h 6858000"/>
              <a:gd name="connsiteX12" fmla="*/ 6096000 w 6096000"/>
              <a:gd name="connsiteY12" fmla="*/ 4964724 h 6858000"/>
              <a:gd name="connsiteX13" fmla="*/ 5995378 w 6096000"/>
              <a:gd name="connsiteY13" fmla="*/ 4975499 h 6858000"/>
              <a:gd name="connsiteX14" fmla="*/ 5568164 w 6096000"/>
              <a:gd name="connsiteY14" fmla="*/ 5532297 h 6858000"/>
              <a:gd name="connsiteX15" fmla="*/ 5995378 w 6096000"/>
              <a:gd name="connsiteY15" fmla="*/ 6089095 h 6858000"/>
              <a:gd name="connsiteX16" fmla="*/ 6096000 w 6096000"/>
              <a:gd name="connsiteY16" fmla="*/ 6099871 h 6858000"/>
              <a:gd name="connsiteX17" fmla="*/ 6096000 w 6096000"/>
              <a:gd name="connsiteY17" fmla="*/ 6858000 h 6858000"/>
              <a:gd name="connsiteX18" fmla="*/ 0 w 6096000"/>
              <a:gd name="connsiteY1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96000" h="6858000">
                <a:moveTo>
                  <a:pt x="0" y="0"/>
                </a:moveTo>
                <a:lnTo>
                  <a:pt x="6096000" y="0"/>
                </a:lnTo>
                <a:lnTo>
                  <a:pt x="6096000" y="758132"/>
                </a:lnTo>
                <a:lnTo>
                  <a:pt x="5995378" y="768907"/>
                </a:lnTo>
                <a:cubicBezTo>
                  <a:pt x="5751568" y="821903"/>
                  <a:pt x="5568164" y="1051053"/>
                  <a:pt x="5568164" y="1325705"/>
                </a:cubicBezTo>
                <a:cubicBezTo>
                  <a:pt x="5568164" y="1600357"/>
                  <a:pt x="5751568" y="1829507"/>
                  <a:pt x="5995378" y="1882503"/>
                </a:cubicBezTo>
                <a:lnTo>
                  <a:pt x="6096000" y="1893278"/>
                </a:lnTo>
                <a:lnTo>
                  <a:pt x="6096000" y="2861428"/>
                </a:lnTo>
                <a:lnTo>
                  <a:pt x="5995378" y="2872203"/>
                </a:lnTo>
                <a:cubicBezTo>
                  <a:pt x="5751568" y="2925199"/>
                  <a:pt x="5568164" y="3154349"/>
                  <a:pt x="5568164" y="3429001"/>
                </a:cubicBezTo>
                <a:cubicBezTo>
                  <a:pt x="5568164" y="3703653"/>
                  <a:pt x="5751568" y="3932803"/>
                  <a:pt x="5995378" y="3985799"/>
                </a:cubicBezTo>
                <a:lnTo>
                  <a:pt x="6096000" y="3996574"/>
                </a:lnTo>
                <a:lnTo>
                  <a:pt x="6096000" y="4964724"/>
                </a:lnTo>
                <a:lnTo>
                  <a:pt x="5995378" y="4975499"/>
                </a:lnTo>
                <a:cubicBezTo>
                  <a:pt x="5751568" y="5028495"/>
                  <a:pt x="5568164" y="5257645"/>
                  <a:pt x="5568164" y="5532297"/>
                </a:cubicBezTo>
                <a:cubicBezTo>
                  <a:pt x="5568164" y="5806949"/>
                  <a:pt x="5751568" y="6036099"/>
                  <a:pt x="5995378" y="6089095"/>
                </a:cubicBezTo>
                <a:lnTo>
                  <a:pt x="6096000" y="6099871"/>
                </a:lnTo>
                <a:lnTo>
                  <a:pt x="6096000"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735695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9_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9845537" y="6398255"/>
            <a:ext cx="1107040" cy="365125"/>
          </a:xfrm>
          <a:prstGeom prst="rect">
            <a:avLst/>
          </a:prstGeom>
        </p:spPr>
        <p:txBody>
          <a:bodyPr/>
          <a:lstStyle/>
          <a:p>
            <a:fld id="{41A457A9-1FF6-4296-80DD-135892C515E0}"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3" name="Picture Placeholder 2"/>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2471688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9845537" y="6398255"/>
            <a:ext cx="1107040" cy="365125"/>
          </a:xfrm>
          <a:prstGeom prst="rect">
            <a:avLst/>
          </a:prstGeom>
        </p:spPr>
        <p:txBody>
          <a:bodyPr/>
          <a:lstStyle/>
          <a:p>
            <a:fld id="{41A457A9-1FF6-4296-80DD-135892C515E0}"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13" name="Title Placeholder 1"/>
          <p:cNvSpPr>
            <a:spLocks noGrp="1"/>
          </p:cNvSpPr>
          <p:nvPr>
            <p:ph type="title"/>
          </p:nvPr>
        </p:nvSpPr>
        <p:spPr>
          <a:xfrm>
            <a:off x="531530" y="2988"/>
            <a:ext cx="10822270" cy="649304"/>
          </a:xfrm>
          <a:prstGeom prst="rect">
            <a:avLst/>
          </a:prstGeom>
        </p:spPr>
        <p:txBody>
          <a:bodyPr vert="horz" lIns="91440" tIns="45720" rIns="91440" bIns="45720" rtlCol="0" anchor="ctr">
            <a:noAutofit/>
          </a:bodyPr>
          <a:lstStyle/>
          <a:p>
            <a:r>
              <a:rPr lang="en-US" dirty="0"/>
              <a:t>Click to edit Master title style</a:t>
            </a:r>
          </a:p>
        </p:txBody>
      </p:sp>
      <p:sp>
        <p:nvSpPr>
          <p:cNvPr id="14" name="Picture Placeholder 2"/>
          <p:cNvSpPr>
            <a:spLocks noGrp="1"/>
          </p:cNvSpPr>
          <p:nvPr>
            <p:ph type="pic" sz="quarter" idx="13"/>
          </p:nvPr>
        </p:nvSpPr>
        <p:spPr>
          <a:xfrm>
            <a:off x="0" y="839788"/>
            <a:ext cx="12192000" cy="5365750"/>
          </a:xfrm>
        </p:spPr>
        <p:txBody>
          <a:bodyPr/>
          <a:lstStyle/>
          <a:p>
            <a:endParaRPr lang="en-US"/>
          </a:p>
        </p:txBody>
      </p:sp>
    </p:spTree>
    <p:extLst>
      <p:ext uri="{BB962C8B-B14F-4D97-AF65-F5344CB8AC3E}">
        <p14:creationId xmlns:p14="http://schemas.microsoft.com/office/powerpoint/2010/main" val="2481059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9845537" y="6398255"/>
            <a:ext cx="1107040" cy="365125"/>
          </a:xfrm>
          <a:prstGeom prst="rect">
            <a:avLst/>
          </a:prstGeom>
        </p:spPr>
        <p:txBody>
          <a:bodyPr/>
          <a:lstStyle/>
          <a:p>
            <a:fld id="{9E4B4152-BA11-4A64-9E3E-3CA4962DC0CF}"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13" name="Picture Placeholder 12"/>
          <p:cNvSpPr>
            <a:spLocks noGrp="1"/>
          </p:cNvSpPr>
          <p:nvPr>
            <p:ph type="pic" sz="quarter" idx="13"/>
          </p:nvPr>
        </p:nvSpPr>
        <p:spPr>
          <a:xfrm>
            <a:off x="1145152" y="2049247"/>
            <a:ext cx="2064662" cy="2376124"/>
          </a:xfrm>
          <a:custGeom>
            <a:avLst/>
            <a:gdLst>
              <a:gd name="connsiteX0" fmla="*/ 0 w 2064662"/>
              <a:gd name="connsiteY0" fmla="*/ 0 h 2376124"/>
              <a:gd name="connsiteX1" fmla="*/ 2064662 w 2064662"/>
              <a:gd name="connsiteY1" fmla="*/ 0 h 2376124"/>
              <a:gd name="connsiteX2" fmla="*/ 2064662 w 2064662"/>
              <a:gd name="connsiteY2" fmla="*/ 2376124 h 2376124"/>
              <a:gd name="connsiteX3" fmla="*/ 0 w 2064662"/>
              <a:gd name="connsiteY3" fmla="*/ 2376124 h 2376124"/>
            </a:gdLst>
            <a:ahLst/>
            <a:cxnLst>
              <a:cxn ang="0">
                <a:pos x="connsiteX0" y="connsiteY0"/>
              </a:cxn>
              <a:cxn ang="0">
                <a:pos x="connsiteX1" y="connsiteY1"/>
              </a:cxn>
              <a:cxn ang="0">
                <a:pos x="connsiteX2" y="connsiteY2"/>
              </a:cxn>
              <a:cxn ang="0">
                <a:pos x="connsiteX3" y="connsiteY3"/>
              </a:cxn>
            </a:cxnLst>
            <a:rect l="l" t="t" r="r" b="b"/>
            <a:pathLst>
              <a:path w="2064662" h="2376124">
                <a:moveTo>
                  <a:pt x="0" y="0"/>
                </a:moveTo>
                <a:lnTo>
                  <a:pt x="2064662" y="0"/>
                </a:lnTo>
                <a:lnTo>
                  <a:pt x="2064662" y="2376124"/>
                </a:lnTo>
                <a:lnTo>
                  <a:pt x="0" y="2376124"/>
                </a:lnTo>
                <a:close/>
              </a:path>
            </a:pathLst>
          </a:custGeom>
        </p:spPr>
        <p:txBody>
          <a:bodyPr wrap="square">
            <a:noAutofit/>
          </a:bodyPr>
          <a:lstStyle/>
          <a:p>
            <a:endParaRPr lang="en-US"/>
          </a:p>
        </p:txBody>
      </p:sp>
      <p:sp>
        <p:nvSpPr>
          <p:cNvPr id="24" name="Picture Placeholder 23"/>
          <p:cNvSpPr>
            <a:spLocks noGrp="1"/>
          </p:cNvSpPr>
          <p:nvPr>
            <p:ph type="pic" sz="quarter" idx="14"/>
          </p:nvPr>
        </p:nvSpPr>
        <p:spPr>
          <a:xfrm>
            <a:off x="3555066" y="2049247"/>
            <a:ext cx="2064662" cy="2376124"/>
          </a:xfrm>
          <a:custGeom>
            <a:avLst/>
            <a:gdLst>
              <a:gd name="connsiteX0" fmla="*/ 0 w 2064662"/>
              <a:gd name="connsiteY0" fmla="*/ 0 h 2376124"/>
              <a:gd name="connsiteX1" fmla="*/ 2064662 w 2064662"/>
              <a:gd name="connsiteY1" fmla="*/ 0 h 2376124"/>
              <a:gd name="connsiteX2" fmla="*/ 2064662 w 2064662"/>
              <a:gd name="connsiteY2" fmla="*/ 2376124 h 2376124"/>
              <a:gd name="connsiteX3" fmla="*/ 0 w 2064662"/>
              <a:gd name="connsiteY3" fmla="*/ 2376124 h 2376124"/>
            </a:gdLst>
            <a:ahLst/>
            <a:cxnLst>
              <a:cxn ang="0">
                <a:pos x="connsiteX0" y="connsiteY0"/>
              </a:cxn>
              <a:cxn ang="0">
                <a:pos x="connsiteX1" y="connsiteY1"/>
              </a:cxn>
              <a:cxn ang="0">
                <a:pos x="connsiteX2" y="connsiteY2"/>
              </a:cxn>
              <a:cxn ang="0">
                <a:pos x="connsiteX3" y="connsiteY3"/>
              </a:cxn>
            </a:cxnLst>
            <a:rect l="l" t="t" r="r" b="b"/>
            <a:pathLst>
              <a:path w="2064662" h="2376124">
                <a:moveTo>
                  <a:pt x="0" y="0"/>
                </a:moveTo>
                <a:lnTo>
                  <a:pt x="2064662" y="0"/>
                </a:lnTo>
                <a:lnTo>
                  <a:pt x="2064662" y="2376124"/>
                </a:lnTo>
                <a:lnTo>
                  <a:pt x="0" y="2376124"/>
                </a:lnTo>
                <a:close/>
              </a:path>
            </a:pathLst>
          </a:custGeom>
        </p:spPr>
        <p:txBody>
          <a:bodyPr wrap="square">
            <a:noAutofit/>
          </a:bodyPr>
          <a:lstStyle/>
          <a:p>
            <a:endParaRPr lang="en-US"/>
          </a:p>
        </p:txBody>
      </p:sp>
      <p:sp>
        <p:nvSpPr>
          <p:cNvPr id="21" name="Picture Placeholder 20"/>
          <p:cNvSpPr>
            <a:spLocks noGrp="1"/>
          </p:cNvSpPr>
          <p:nvPr>
            <p:ph type="pic" sz="quarter" idx="15"/>
          </p:nvPr>
        </p:nvSpPr>
        <p:spPr>
          <a:xfrm>
            <a:off x="5964981" y="1470371"/>
            <a:ext cx="2671953" cy="2955000"/>
          </a:xfrm>
          <a:custGeom>
            <a:avLst/>
            <a:gdLst>
              <a:gd name="connsiteX0" fmla="*/ 0 w 2671953"/>
              <a:gd name="connsiteY0" fmla="*/ 0 h 2955000"/>
              <a:gd name="connsiteX1" fmla="*/ 2671953 w 2671953"/>
              <a:gd name="connsiteY1" fmla="*/ 0 h 2955000"/>
              <a:gd name="connsiteX2" fmla="*/ 2671953 w 2671953"/>
              <a:gd name="connsiteY2" fmla="*/ 2955000 h 2955000"/>
              <a:gd name="connsiteX3" fmla="*/ 0 w 2671953"/>
              <a:gd name="connsiteY3" fmla="*/ 2955000 h 2955000"/>
            </a:gdLst>
            <a:ahLst/>
            <a:cxnLst>
              <a:cxn ang="0">
                <a:pos x="connsiteX0" y="connsiteY0"/>
              </a:cxn>
              <a:cxn ang="0">
                <a:pos x="connsiteX1" y="connsiteY1"/>
              </a:cxn>
              <a:cxn ang="0">
                <a:pos x="connsiteX2" y="connsiteY2"/>
              </a:cxn>
              <a:cxn ang="0">
                <a:pos x="connsiteX3" y="connsiteY3"/>
              </a:cxn>
            </a:cxnLst>
            <a:rect l="l" t="t" r="r" b="b"/>
            <a:pathLst>
              <a:path w="2671953" h="2955000">
                <a:moveTo>
                  <a:pt x="0" y="0"/>
                </a:moveTo>
                <a:lnTo>
                  <a:pt x="2671953" y="0"/>
                </a:lnTo>
                <a:lnTo>
                  <a:pt x="2671953" y="2955000"/>
                </a:lnTo>
                <a:lnTo>
                  <a:pt x="0" y="2955000"/>
                </a:lnTo>
                <a:close/>
              </a:path>
            </a:pathLst>
          </a:custGeom>
        </p:spPr>
        <p:txBody>
          <a:bodyPr wrap="square">
            <a:noAutofit/>
          </a:bodyPr>
          <a:lstStyle/>
          <a:p>
            <a:endParaRPr lang="en-US"/>
          </a:p>
        </p:txBody>
      </p:sp>
      <p:sp>
        <p:nvSpPr>
          <p:cNvPr id="20" name="Picture Placeholder 19"/>
          <p:cNvSpPr>
            <a:spLocks noGrp="1"/>
          </p:cNvSpPr>
          <p:nvPr>
            <p:ph type="pic" sz="quarter" idx="16"/>
          </p:nvPr>
        </p:nvSpPr>
        <p:spPr>
          <a:xfrm>
            <a:off x="8982186" y="2049247"/>
            <a:ext cx="2064662" cy="2376124"/>
          </a:xfrm>
          <a:custGeom>
            <a:avLst/>
            <a:gdLst>
              <a:gd name="connsiteX0" fmla="*/ 0 w 2064662"/>
              <a:gd name="connsiteY0" fmla="*/ 0 h 2376124"/>
              <a:gd name="connsiteX1" fmla="*/ 2064662 w 2064662"/>
              <a:gd name="connsiteY1" fmla="*/ 0 h 2376124"/>
              <a:gd name="connsiteX2" fmla="*/ 2064662 w 2064662"/>
              <a:gd name="connsiteY2" fmla="*/ 2376124 h 2376124"/>
              <a:gd name="connsiteX3" fmla="*/ 0 w 2064662"/>
              <a:gd name="connsiteY3" fmla="*/ 2376124 h 2376124"/>
            </a:gdLst>
            <a:ahLst/>
            <a:cxnLst>
              <a:cxn ang="0">
                <a:pos x="connsiteX0" y="connsiteY0"/>
              </a:cxn>
              <a:cxn ang="0">
                <a:pos x="connsiteX1" y="connsiteY1"/>
              </a:cxn>
              <a:cxn ang="0">
                <a:pos x="connsiteX2" y="connsiteY2"/>
              </a:cxn>
              <a:cxn ang="0">
                <a:pos x="connsiteX3" y="connsiteY3"/>
              </a:cxn>
            </a:cxnLst>
            <a:rect l="l" t="t" r="r" b="b"/>
            <a:pathLst>
              <a:path w="2064662" h="2376124">
                <a:moveTo>
                  <a:pt x="0" y="0"/>
                </a:moveTo>
                <a:lnTo>
                  <a:pt x="2064662" y="0"/>
                </a:lnTo>
                <a:lnTo>
                  <a:pt x="2064662" y="2376124"/>
                </a:lnTo>
                <a:lnTo>
                  <a:pt x="0" y="2376124"/>
                </a:lnTo>
                <a:close/>
              </a:path>
            </a:pathLst>
          </a:custGeom>
        </p:spPr>
        <p:txBody>
          <a:bodyPr wrap="square">
            <a:noAutofit/>
          </a:bodyPr>
          <a:lstStyle/>
          <a:p>
            <a:endParaRPr lang="en-US"/>
          </a:p>
        </p:txBody>
      </p:sp>
      <p:sp>
        <p:nvSpPr>
          <p:cNvPr id="26" name="Title 2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12634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838200" y="1928537"/>
            <a:ext cx="3353611" cy="3228090"/>
          </a:xfrm>
        </p:spPr>
        <p:txBody>
          <a:bodyPr/>
          <a:lstStyle/>
          <a:p>
            <a:endParaRPr lang="en-US"/>
          </a:p>
        </p:txBody>
      </p:sp>
      <p:sp>
        <p:nvSpPr>
          <p:cNvPr id="12" name="Picture Placeholder 10"/>
          <p:cNvSpPr>
            <a:spLocks noGrp="1"/>
          </p:cNvSpPr>
          <p:nvPr>
            <p:ph type="pic" sz="quarter" idx="14"/>
          </p:nvPr>
        </p:nvSpPr>
        <p:spPr>
          <a:xfrm>
            <a:off x="4436801" y="1254127"/>
            <a:ext cx="3327982" cy="3902500"/>
          </a:xfrm>
        </p:spPr>
        <p:txBody>
          <a:bodyPr/>
          <a:lstStyle/>
          <a:p>
            <a:endParaRPr lang="en-US"/>
          </a:p>
        </p:txBody>
      </p:sp>
      <p:sp>
        <p:nvSpPr>
          <p:cNvPr id="13" name="Picture Placeholder 10"/>
          <p:cNvSpPr>
            <a:spLocks noGrp="1"/>
          </p:cNvSpPr>
          <p:nvPr>
            <p:ph type="pic" sz="quarter" idx="15"/>
          </p:nvPr>
        </p:nvSpPr>
        <p:spPr>
          <a:xfrm>
            <a:off x="8009770" y="1928537"/>
            <a:ext cx="3353611" cy="3228090"/>
          </a:xfrm>
        </p:spPr>
        <p:txBody>
          <a:bodyPr/>
          <a:lstStyle/>
          <a:p>
            <a:endParaRPr lang="en-US"/>
          </a:p>
        </p:txBody>
      </p:sp>
      <p:sp>
        <p:nvSpPr>
          <p:cNvPr id="4" name="Date Placeholder 3"/>
          <p:cNvSpPr>
            <a:spLocks noGrp="1"/>
          </p:cNvSpPr>
          <p:nvPr>
            <p:ph type="dt" sz="half" idx="10"/>
          </p:nvPr>
        </p:nvSpPr>
        <p:spPr>
          <a:xfrm>
            <a:off x="9845537" y="6398255"/>
            <a:ext cx="1107040" cy="365125"/>
          </a:xfrm>
          <a:prstGeom prst="rect">
            <a:avLst/>
          </a:prstGeom>
        </p:spPr>
        <p:txBody>
          <a:bodyPr/>
          <a:lstStyle/>
          <a:p>
            <a:fld id="{084B6385-051B-4C0D-A629-F51D0DEF3143}" type="datetime1">
              <a:rPr lang="en-US" smtClean="0"/>
              <a:t>12/29/2020</a:t>
            </a:fld>
            <a:endParaRPr lang="en-US"/>
          </a:p>
        </p:txBody>
      </p:sp>
      <p:sp>
        <p:nvSpPr>
          <p:cNvPr id="5" name="Footer Placeholder 4"/>
          <p:cNvSpPr>
            <a:spLocks noGrp="1"/>
          </p:cNvSpPr>
          <p:nvPr>
            <p:ph type="ftr" sz="quarter" idx="11"/>
          </p:nvPr>
        </p:nvSpPr>
        <p:spPr>
          <a:xfrm>
            <a:off x="7521365" y="6398254"/>
            <a:ext cx="2242564"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1087537" y="6574118"/>
            <a:ext cx="428453" cy="294714"/>
          </a:xfrm>
          <a:prstGeom prst="rect">
            <a:avLst/>
          </a:prstGeom>
        </p:spPr>
        <p:txBody>
          <a:bodyPr/>
          <a:lstStyle/>
          <a:p>
            <a:fld id="{0C0F3ECF-9E90-4339-A08B-90B4B7A7F027}" type="slidenum">
              <a:rPr lang="en-US" smtClean="0"/>
              <a:t>‹#›</a:t>
            </a:fld>
            <a:endParaRPr lang="en-US"/>
          </a:p>
        </p:txBody>
      </p:sp>
      <p:sp>
        <p:nvSpPr>
          <p:cNvPr id="14" name="Title 1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2440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1530" y="2988"/>
            <a:ext cx="10822270" cy="649304"/>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531530" y="656753"/>
            <a:ext cx="10822270" cy="552021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811037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7" r:id="rId4"/>
    <p:sldLayoutId id="2147483669" r:id="rId5"/>
    <p:sldLayoutId id="2147483670" r:id="rId6"/>
    <p:sldLayoutId id="2147483668" r:id="rId7"/>
    <p:sldLayoutId id="2147483665" r:id="rId8"/>
    <p:sldLayoutId id="2147483664" r:id="rId9"/>
    <p:sldLayoutId id="2147483652" r:id="rId10"/>
    <p:sldLayoutId id="2147483653" r:id="rId11"/>
    <p:sldLayoutId id="2147483654" r:id="rId12"/>
    <p:sldLayoutId id="2147483655" r:id="rId13"/>
    <p:sldLayoutId id="2147483671" r:id="rId14"/>
    <p:sldLayoutId id="2147483672" r:id="rId15"/>
    <p:sldLayoutId id="2147483661" r:id="rId16"/>
    <p:sldLayoutId id="2147483660" r:id="rId17"/>
    <p:sldLayoutId id="2147483656" r:id="rId18"/>
    <p:sldLayoutId id="2147483657" r:id="rId19"/>
    <p:sldLayoutId id="2147483658" r:id="rId20"/>
    <p:sldLayoutId id="2147483659" r:id="rId21"/>
    <p:sldLayoutId id="2147483677" r:id="rId22"/>
  </p:sldLayoutIdLst>
  <p:hf hdr="0" ftr="0" dt="0"/>
  <p:txStyles>
    <p:titleStyle>
      <a:lvl1pPr algn="l" defTabSz="914400" rtl="0" eaLnBrk="1" latinLnBrk="0" hangingPunct="1">
        <a:lnSpc>
          <a:spcPct val="90000"/>
        </a:lnSpc>
        <a:spcBef>
          <a:spcPct val="0"/>
        </a:spcBef>
        <a:buNone/>
        <a:defRPr sz="3600" kern="1200">
          <a:solidFill>
            <a:schemeClr val="tx1">
              <a:lumMod val="65000"/>
              <a:lumOff val="35000"/>
            </a:schemeClr>
          </a:solidFill>
          <a:latin typeface="Century Gothic"/>
          <a:ea typeface="+mj-ea"/>
          <a:cs typeface="Century Gothic"/>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7152" userDrawn="1">
          <p15:clr>
            <a:srgbClr val="F26B43"/>
          </p15:clr>
        </p15:guide>
        <p15:guide id="3" pos="52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11.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gradFill flip="none" rotWithShape="1">
            <a:gsLst>
              <a:gs pos="36000">
                <a:schemeClr val="accent4"/>
              </a:gs>
              <a:gs pos="71000">
                <a:schemeClr val="accent2"/>
              </a:gs>
              <a:gs pos="100000">
                <a:schemeClr val="tx2"/>
              </a:gs>
            </a:gsLst>
            <a:path path="circle">
              <a:fillToRect l="50000" t="50000" r="50000" b="5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8" name="TextBox 7"/>
          <p:cNvSpPr txBox="1"/>
          <p:nvPr/>
        </p:nvSpPr>
        <p:spPr>
          <a:xfrm>
            <a:off x="2789818" y="2412689"/>
            <a:ext cx="6906057" cy="2169825"/>
          </a:xfrm>
          <a:prstGeom prst="rect">
            <a:avLst/>
          </a:prstGeom>
          <a:solidFill>
            <a:srgbClr val="00C7BF"/>
          </a:solidFill>
          <a:effectLst>
            <a:softEdge rad="101600"/>
          </a:effectLst>
        </p:spPr>
        <p:txBody>
          <a:bodyPr wrap="none" rtlCol="0">
            <a:spAutoFit/>
          </a:bodyPr>
          <a:lstStyle/>
          <a:p>
            <a:pPr algn="ctr"/>
            <a:r>
              <a:rPr lang="en-US" sz="4500" dirty="0">
                <a:latin typeface="Century Gothic"/>
                <a:cs typeface="Century Gothic"/>
              </a:rPr>
              <a:t>Sample Equity Research</a:t>
            </a:r>
          </a:p>
          <a:p>
            <a:pPr algn="ctr"/>
            <a:r>
              <a:rPr lang="en-US" dirty="0">
                <a:solidFill>
                  <a:schemeClr val="tx1">
                    <a:lumMod val="65000"/>
                    <a:lumOff val="35000"/>
                  </a:schemeClr>
                </a:solidFill>
                <a:latin typeface="Century Gothic"/>
                <a:cs typeface="Century Gothic"/>
              </a:rPr>
              <a:t>By Xerxes Chong Xian</a:t>
            </a:r>
            <a:br>
              <a:rPr lang="en-US" dirty="0">
                <a:solidFill>
                  <a:schemeClr val="tx1">
                    <a:lumMod val="65000"/>
                    <a:lumOff val="35000"/>
                  </a:schemeClr>
                </a:solidFill>
                <a:latin typeface="Century Gothic"/>
                <a:cs typeface="Century Gothic"/>
              </a:rPr>
            </a:br>
            <a:endParaRPr lang="en-US" dirty="0">
              <a:solidFill>
                <a:schemeClr val="tx1">
                  <a:lumMod val="65000"/>
                  <a:lumOff val="35000"/>
                </a:schemeClr>
              </a:solidFill>
              <a:latin typeface="Century Gothic"/>
              <a:cs typeface="Century Gothic"/>
            </a:endParaRPr>
          </a:p>
          <a:p>
            <a:pPr algn="ctr"/>
            <a:r>
              <a:rPr lang="en-US" dirty="0">
                <a:solidFill>
                  <a:schemeClr val="tx1">
                    <a:lumMod val="65000"/>
                    <a:lumOff val="35000"/>
                  </a:schemeClr>
                </a:solidFill>
                <a:latin typeface="Century Gothic"/>
                <a:cs typeface="Century Gothic"/>
              </a:rPr>
              <a:t>MEng Aeronautical Engineering</a:t>
            </a:r>
          </a:p>
          <a:p>
            <a:pPr algn="ctr"/>
            <a:r>
              <a:rPr lang="en-US" dirty="0">
                <a:solidFill>
                  <a:schemeClr val="tx1">
                    <a:lumMod val="65000"/>
                    <a:lumOff val="35000"/>
                  </a:schemeClr>
                </a:solidFill>
                <a:latin typeface="Century Gothic"/>
                <a:cs typeface="Century Gothic"/>
              </a:rPr>
              <a:t>Imperial College London, Class of 2021</a:t>
            </a:r>
            <a:br>
              <a:rPr lang="en-US" dirty="0">
                <a:solidFill>
                  <a:schemeClr val="tx1">
                    <a:lumMod val="65000"/>
                    <a:lumOff val="35000"/>
                  </a:schemeClr>
                </a:solidFill>
                <a:latin typeface="Century Gothic"/>
                <a:cs typeface="Century Gothic"/>
              </a:rPr>
            </a:br>
            <a:endParaRPr lang="en-US" dirty="0">
              <a:solidFill>
                <a:schemeClr val="tx1">
                  <a:lumMod val="65000"/>
                  <a:lumOff val="35000"/>
                </a:schemeClr>
              </a:solidFill>
              <a:latin typeface="Century Gothic"/>
              <a:cs typeface="Century Gothic"/>
            </a:endParaRPr>
          </a:p>
        </p:txBody>
      </p:sp>
    </p:spTree>
    <p:extLst>
      <p:ext uri="{BB962C8B-B14F-4D97-AF65-F5344CB8AC3E}">
        <p14:creationId xmlns:p14="http://schemas.microsoft.com/office/powerpoint/2010/main" val="442229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376977" y="358019"/>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Consistent and Profitable History</a:t>
            </a:r>
          </a:p>
        </p:txBody>
      </p:sp>
      <p:pic>
        <p:nvPicPr>
          <p:cNvPr id="3" name="Picture 2">
            <a:extLst>
              <a:ext uri="{FF2B5EF4-FFF2-40B4-BE49-F238E27FC236}">
                <a16:creationId xmlns:a16="http://schemas.microsoft.com/office/drawing/2014/main" id="{45E657C3-3E55-4AAB-9309-65462D6AE748}"/>
              </a:ext>
            </a:extLst>
          </p:cNvPr>
          <p:cNvPicPr>
            <a:picLocks noChangeAspect="1"/>
          </p:cNvPicPr>
          <p:nvPr/>
        </p:nvPicPr>
        <p:blipFill>
          <a:blip r:embed="rId3"/>
          <a:stretch>
            <a:fillRect/>
          </a:stretch>
        </p:blipFill>
        <p:spPr>
          <a:xfrm>
            <a:off x="1828800" y="1163781"/>
            <a:ext cx="8395855" cy="4191989"/>
          </a:xfrm>
          <a:prstGeom prst="rect">
            <a:avLst/>
          </a:prstGeom>
        </p:spPr>
      </p:pic>
      <p:sp>
        <p:nvSpPr>
          <p:cNvPr id="5" name="Rectangle 4">
            <a:extLst>
              <a:ext uri="{FF2B5EF4-FFF2-40B4-BE49-F238E27FC236}">
                <a16:creationId xmlns:a16="http://schemas.microsoft.com/office/drawing/2014/main" id="{5CB3A1BA-9C25-402B-869C-B924EA0332C4}"/>
              </a:ext>
            </a:extLst>
          </p:cNvPr>
          <p:cNvSpPr/>
          <p:nvPr/>
        </p:nvSpPr>
        <p:spPr>
          <a:xfrm>
            <a:off x="2744691" y="5534561"/>
            <a:ext cx="6702618" cy="1323439"/>
          </a:xfrm>
          <a:prstGeom prst="rect">
            <a:avLst/>
          </a:prstGeom>
        </p:spPr>
        <p:txBody>
          <a:bodyPr wrap="square">
            <a:spAutoFit/>
          </a:bodyPr>
          <a:lstStyle/>
          <a:p>
            <a:r>
              <a:rPr lang="en-SG" sz="2000" dirty="0">
                <a:latin typeface="Century Gothic"/>
                <a:cs typeface="Century Gothic"/>
              </a:rPr>
              <a:t>- Net Profit Margins improved since the GFC due to Group’s successful implementation of cost-cutting measures</a:t>
            </a:r>
          </a:p>
          <a:p>
            <a:pPr marL="342900" indent="-342900">
              <a:buFontTx/>
              <a:buChar char="-"/>
            </a:pPr>
            <a:endParaRPr lang="en-US" sz="2000" dirty="0">
              <a:latin typeface="Century Gothic"/>
              <a:cs typeface="Century Gothic"/>
            </a:endParaRPr>
          </a:p>
        </p:txBody>
      </p:sp>
    </p:spTree>
    <p:extLst>
      <p:ext uri="{BB962C8B-B14F-4D97-AF65-F5344CB8AC3E}">
        <p14:creationId xmlns:p14="http://schemas.microsoft.com/office/powerpoint/2010/main" val="96449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Favourable Long-term prospects</a:t>
            </a:r>
          </a:p>
        </p:txBody>
      </p:sp>
      <p:sp>
        <p:nvSpPr>
          <p:cNvPr id="15" name="Rectangle 14">
            <a:extLst>
              <a:ext uri="{FF2B5EF4-FFF2-40B4-BE49-F238E27FC236}">
                <a16:creationId xmlns:a16="http://schemas.microsoft.com/office/drawing/2014/main" id="{6F2A69B5-3D82-42F1-B1DF-572017AD36DD}"/>
              </a:ext>
            </a:extLst>
          </p:cNvPr>
          <p:cNvSpPr/>
          <p:nvPr/>
        </p:nvSpPr>
        <p:spPr>
          <a:xfrm>
            <a:off x="828062" y="1324156"/>
            <a:ext cx="6702618" cy="5324535"/>
          </a:xfrm>
          <a:prstGeom prst="rect">
            <a:avLst/>
          </a:prstGeom>
        </p:spPr>
        <p:txBody>
          <a:bodyPr wrap="square">
            <a:spAutoFit/>
          </a:bodyPr>
          <a:lstStyle/>
          <a:p>
            <a:r>
              <a:rPr lang="en-US" sz="2000" dirty="0">
                <a:latin typeface="Century Gothic"/>
                <a:cs typeface="Century Gothic"/>
              </a:rPr>
              <a:t>Secular trend of proliferation of electronics into everyday life such as but not limited to;</a:t>
            </a:r>
          </a:p>
          <a:p>
            <a:endParaRPr lang="en-US" sz="2000" dirty="0">
              <a:latin typeface="Century Gothic"/>
              <a:cs typeface="Century Gothic"/>
            </a:endParaRPr>
          </a:p>
          <a:p>
            <a:pPr marL="342900" indent="12700">
              <a:buFont typeface="Arial" panose="020B0604020202020204" pitchFamily="34" charset="0"/>
              <a:buChar char="•"/>
            </a:pPr>
            <a:r>
              <a:rPr lang="en-US" sz="2000" dirty="0">
                <a:latin typeface="Century Gothic"/>
                <a:cs typeface="Century Gothic"/>
              </a:rPr>
              <a:t>Rise of FinTech</a:t>
            </a:r>
          </a:p>
          <a:p>
            <a:pPr marL="342900" indent="12700">
              <a:buFont typeface="Arial" panose="020B0604020202020204" pitchFamily="34" charset="0"/>
              <a:buChar char="•"/>
            </a:pPr>
            <a:r>
              <a:rPr lang="en-US" sz="2000" dirty="0">
                <a:latin typeface="Century Gothic"/>
                <a:cs typeface="Century Gothic"/>
              </a:rPr>
              <a:t>Proliferation of drone technology</a:t>
            </a:r>
          </a:p>
          <a:p>
            <a:pPr marL="342900" indent="12700">
              <a:buFont typeface="Arial" panose="020B0604020202020204" pitchFamily="34" charset="0"/>
              <a:buChar char="•"/>
            </a:pPr>
            <a:r>
              <a:rPr lang="en-US" sz="2000" dirty="0">
                <a:latin typeface="Century Gothic"/>
                <a:cs typeface="Century Gothic"/>
              </a:rPr>
              <a:t>Internet of Things (Smart devices, sensors)</a:t>
            </a:r>
          </a:p>
          <a:p>
            <a:pPr marL="342900" indent="12700">
              <a:buFont typeface="Arial" panose="020B0604020202020204" pitchFamily="34" charset="0"/>
              <a:buChar char="•"/>
            </a:pPr>
            <a:r>
              <a:rPr lang="en-US" sz="2000" dirty="0">
                <a:latin typeface="Century Gothic"/>
                <a:cs typeface="Century Gothic"/>
              </a:rPr>
              <a:t>Autonomous vehicles</a:t>
            </a:r>
          </a:p>
          <a:p>
            <a:pPr marL="342900" indent="12700">
              <a:buFont typeface="Arial" panose="020B0604020202020204" pitchFamily="34" charset="0"/>
              <a:buChar char="•"/>
            </a:pPr>
            <a:r>
              <a:rPr lang="en-US" sz="2000" dirty="0">
                <a:latin typeface="Century Gothic"/>
                <a:cs typeface="Century Gothic"/>
              </a:rPr>
              <a:t>Automation of various industries</a:t>
            </a:r>
          </a:p>
          <a:p>
            <a:pPr marL="342900" indent="-342900">
              <a:buFont typeface="Arial" panose="020B0604020202020204" pitchFamily="34" charset="0"/>
              <a:buChar char="•"/>
            </a:pPr>
            <a:endParaRPr lang="en-US" sz="2000" dirty="0">
              <a:latin typeface="Century Gothic"/>
              <a:cs typeface="Century Gothic"/>
            </a:endParaRPr>
          </a:p>
          <a:p>
            <a:pPr marL="342900" indent="-342900">
              <a:buFont typeface="Arial" panose="020B0604020202020204" pitchFamily="34" charset="0"/>
              <a:buChar char="•"/>
            </a:pPr>
            <a:endParaRPr lang="en-US" sz="2000" dirty="0">
              <a:latin typeface="Century Gothic"/>
              <a:cs typeface="Century Gothic"/>
            </a:endParaRPr>
          </a:p>
          <a:p>
            <a:r>
              <a:rPr lang="en-US" sz="2000" dirty="0">
                <a:latin typeface="Century Gothic"/>
                <a:cs typeface="Century Gothic"/>
              </a:rPr>
              <a:t>All form of electronics will require the use of semiconductors and it’s ancillary products in its products and infrastructure</a:t>
            </a:r>
          </a:p>
          <a:p>
            <a:endParaRPr lang="en-US" sz="2000" dirty="0">
              <a:latin typeface="Century Gothic"/>
              <a:cs typeface="Century Gothic"/>
            </a:endParaRPr>
          </a:p>
          <a:p>
            <a:endParaRPr lang="en-US" sz="2000" dirty="0">
              <a:latin typeface="Century Gothic"/>
              <a:cs typeface="Century Gothic"/>
            </a:endParaRPr>
          </a:p>
          <a:p>
            <a:r>
              <a:rPr lang="en-US" sz="2000" dirty="0">
                <a:latin typeface="Century Gothic"/>
                <a:cs typeface="Century Gothic"/>
              </a:rPr>
              <a:t>Such trends will underpin </a:t>
            </a:r>
            <a:r>
              <a:rPr lang="en-US" sz="2000" b="1" dirty="0">
                <a:latin typeface="Century Gothic"/>
                <a:cs typeface="Century Gothic"/>
              </a:rPr>
              <a:t>long-term growth and demand</a:t>
            </a:r>
            <a:r>
              <a:rPr lang="en-US" sz="2000" dirty="0">
                <a:latin typeface="Century Gothic"/>
                <a:cs typeface="Century Gothic"/>
              </a:rPr>
              <a:t> for the industry the Group operates in</a:t>
            </a:r>
          </a:p>
        </p:txBody>
      </p:sp>
      <p:pic>
        <p:nvPicPr>
          <p:cNvPr id="3" name="Picture 2">
            <a:extLst>
              <a:ext uri="{FF2B5EF4-FFF2-40B4-BE49-F238E27FC236}">
                <a16:creationId xmlns:a16="http://schemas.microsoft.com/office/drawing/2014/main" id="{A41C9565-2162-41EB-A5E8-E9CAA4818D5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30211" y="3092218"/>
            <a:ext cx="3425784" cy="1497364"/>
          </a:xfrm>
          <a:prstGeom prst="rect">
            <a:avLst/>
          </a:prstGeom>
        </p:spPr>
      </p:pic>
      <p:pic>
        <p:nvPicPr>
          <p:cNvPr id="5" name="Picture 4">
            <a:extLst>
              <a:ext uri="{FF2B5EF4-FFF2-40B4-BE49-F238E27FC236}">
                <a16:creationId xmlns:a16="http://schemas.microsoft.com/office/drawing/2014/main" id="{264DDBAA-32BE-404B-8952-70AE64BA2C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0209" y="1143690"/>
            <a:ext cx="3425785" cy="1766506"/>
          </a:xfrm>
          <a:prstGeom prst="rect">
            <a:avLst/>
          </a:prstGeom>
        </p:spPr>
      </p:pic>
      <p:pic>
        <p:nvPicPr>
          <p:cNvPr id="7" name="Picture 6">
            <a:extLst>
              <a:ext uri="{FF2B5EF4-FFF2-40B4-BE49-F238E27FC236}">
                <a16:creationId xmlns:a16="http://schemas.microsoft.com/office/drawing/2014/main" id="{DE7F5FA3-D1C8-49B5-A277-22507E9B25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30211" y="4660222"/>
            <a:ext cx="3425784" cy="2108175"/>
          </a:xfrm>
          <a:prstGeom prst="rect">
            <a:avLst/>
          </a:prstGeom>
        </p:spPr>
      </p:pic>
    </p:spTree>
    <p:extLst>
      <p:ext uri="{BB962C8B-B14F-4D97-AF65-F5344CB8AC3E}">
        <p14:creationId xmlns:p14="http://schemas.microsoft.com/office/powerpoint/2010/main" val="2958006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Favourable Long-term prospects</a:t>
            </a:r>
          </a:p>
        </p:txBody>
      </p:sp>
      <p:sp>
        <p:nvSpPr>
          <p:cNvPr id="15" name="Rectangle 14">
            <a:extLst>
              <a:ext uri="{FF2B5EF4-FFF2-40B4-BE49-F238E27FC236}">
                <a16:creationId xmlns:a16="http://schemas.microsoft.com/office/drawing/2014/main" id="{6F2A69B5-3D82-42F1-B1DF-572017AD36DD}"/>
              </a:ext>
            </a:extLst>
          </p:cNvPr>
          <p:cNvSpPr/>
          <p:nvPr/>
        </p:nvSpPr>
        <p:spPr>
          <a:xfrm>
            <a:off x="8044301" y="3758547"/>
            <a:ext cx="4147699" cy="2554545"/>
          </a:xfrm>
          <a:prstGeom prst="rect">
            <a:avLst/>
          </a:prstGeom>
        </p:spPr>
        <p:txBody>
          <a:bodyPr wrap="square">
            <a:spAutoFit/>
          </a:bodyPr>
          <a:lstStyle/>
          <a:p>
            <a:r>
              <a:rPr lang="en-US" sz="2000" dirty="0">
                <a:latin typeface="Century Gothic"/>
                <a:cs typeface="Century Gothic"/>
              </a:rPr>
              <a:t>- Projected slowdown in the cyclical industry forecasted by WSTS;</a:t>
            </a:r>
          </a:p>
          <a:p>
            <a:endParaRPr lang="en-US" sz="2000" dirty="0">
              <a:latin typeface="Century Gothic"/>
              <a:cs typeface="Century Gothic"/>
            </a:endParaRPr>
          </a:p>
          <a:p>
            <a:pPr marL="342900" indent="12700">
              <a:buFont typeface="Arial" panose="020B0604020202020204" pitchFamily="34" charset="0"/>
              <a:buChar char="•"/>
            </a:pPr>
            <a:r>
              <a:rPr lang="en-US" sz="2000" dirty="0">
                <a:latin typeface="Century Gothic"/>
                <a:cs typeface="Century Gothic"/>
              </a:rPr>
              <a:t> Present undervalued situations for superior companies due to overall devaluation of industry</a:t>
            </a:r>
          </a:p>
        </p:txBody>
      </p:sp>
      <p:pic>
        <p:nvPicPr>
          <p:cNvPr id="3" name="Picture 2">
            <a:extLst>
              <a:ext uri="{FF2B5EF4-FFF2-40B4-BE49-F238E27FC236}">
                <a16:creationId xmlns:a16="http://schemas.microsoft.com/office/drawing/2014/main" id="{A3F85F03-C8BE-4DE6-84A1-A2BEFDACA6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079" y="1324978"/>
            <a:ext cx="7393334" cy="4867138"/>
          </a:xfrm>
          <a:prstGeom prst="rect">
            <a:avLst/>
          </a:prstGeom>
        </p:spPr>
      </p:pic>
      <p:sp>
        <p:nvSpPr>
          <p:cNvPr id="4" name="Rectangle: Rounded Corners 3">
            <a:extLst>
              <a:ext uri="{FF2B5EF4-FFF2-40B4-BE49-F238E27FC236}">
                <a16:creationId xmlns:a16="http://schemas.microsoft.com/office/drawing/2014/main" id="{FFECC670-7EFA-436C-A9BB-B2A0657BD19E}"/>
              </a:ext>
            </a:extLst>
          </p:cNvPr>
          <p:cNvSpPr/>
          <p:nvPr/>
        </p:nvSpPr>
        <p:spPr>
          <a:xfrm>
            <a:off x="7089569" y="2553195"/>
            <a:ext cx="812844" cy="1288479"/>
          </a:xfrm>
          <a:prstGeom prst="roundRect">
            <a:avLst/>
          </a:prstGeom>
          <a:noFill/>
          <a:ln w="571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SG"/>
          </a:p>
        </p:txBody>
      </p:sp>
      <p:sp>
        <p:nvSpPr>
          <p:cNvPr id="20" name="Rectangle 19">
            <a:extLst>
              <a:ext uri="{FF2B5EF4-FFF2-40B4-BE49-F238E27FC236}">
                <a16:creationId xmlns:a16="http://schemas.microsoft.com/office/drawing/2014/main" id="{37F31E4D-80A7-41E7-B184-E8D8492E1A23}"/>
              </a:ext>
            </a:extLst>
          </p:cNvPr>
          <p:cNvSpPr/>
          <p:nvPr/>
        </p:nvSpPr>
        <p:spPr>
          <a:xfrm>
            <a:off x="8147222" y="2343050"/>
            <a:ext cx="3535699" cy="1323439"/>
          </a:xfrm>
          <a:prstGeom prst="rect">
            <a:avLst/>
          </a:prstGeom>
        </p:spPr>
        <p:txBody>
          <a:bodyPr wrap="square">
            <a:spAutoFit/>
          </a:bodyPr>
          <a:lstStyle/>
          <a:p>
            <a:r>
              <a:rPr lang="en-US" sz="2000" dirty="0">
                <a:latin typeface="Century Gothic"/>
                <a:cs typeface="Century Gothic"/>
              </a:rPr>
              <a:t>- Slow down from double digit Year on Year Growth  in 2017 and 2018 to </a:t>
            </a:r>
            <a:r>
              <a:rPr lang="en-US" sz="2000" b="1" dirty="0">
                <a:latin typeface="Century Gothic"/>
                <a:cs typeface="Century Gothic"/>
              </a:rPr>
              <a:t>2.6%</a:t>
            </a:r>
            <a:r>
              <a:rPr lang="en-US" sz="2000" dirty="0">
                <a:latin typeface="Century Gothic"/>
                <a:cs typeface="Century Gothic"/>
              </a:rPr>
              <a:t> in 2019</a:t>
            </a:r>
          </a:p>
        </p:txBody>
      </p:sp>
    </p:spTree>
    <p:extLst>
      <p:ext uri="{BB962C8B-B14F-4D97-AF65-F5344CB8AC3E}">
        <p14:creationId xmlns:p14="http://schemas.microsoft.com/office/powerpoint/2010/main" val="1050368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000"/>
                                        <p:tgtEl>
                                          <p:spTgt spid="1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ipe(left)">
                                      <p:cBhvr>
                                        <p:cTn id="10"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amuel-zeller-34751-unsplash.jpg"/>
          <p:cNvPicPr>
            <a:picLocks noChangeAspect="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22221" r="13849" b="17306"/>
          <a:stretch/>
        </p:blipFill>
        <p:spPr>
          <a:xfrm>
            <a:off x="6223000" y="0"/>
            <a:ext cx="5969000" cy="6858000"/>
          </a:xfrm>
          <a:prstGeom prst="rect">
            <a:avLst/>
          </a:prstGeom>
        </p:spPr>
      </p:pic>
      <p:pic>
        <p:nvPicPr>
          <p:cNvPr id="6" name="Picture 5" descr="Untitled-1.psd"/>
          <p:cNvPicPr>
            <a:picLocks noChangeAspect="1"/>
          </p:cNvPicPr>
          <p:nvPr/>
        </p:nvPicPr>
        <p:blipFill rotWithShape="1">
          <a:blip r:embed="rId4">
            <a:extLst>
              <a:ext uri="{28A0092B-C50C-407E-A947-70E740481C1C}">
                <a14:useLocalDpi xmlns:a14="http://schemas.microsoft.com/office/drawing/2010/main" val="0"/>
              </a:ext>
            </a:extLst>
          </a:blip>
          <a:srcRect t="2941"/>
          <a:stretch/>
        </p:blipFill>
        <p:spPr>
          <a:xfrm>
            <a:off x="0" y="-20209"/>
            <a:ext cx="12192000" cy="6858000"/>
          </a:xfrm>
          <a:prstGeom prst="rect">
            <a:avLst/>
          </a:prstGeom>
        </p:spPr>
      </p:pic>
      <p:sp>
        <p:nvSpPr>
          <p:cNvPr id="24" name="TextBox 23"/>
          <p:cNvSpPr txBox="1"/>
          <p:nvPr/>
        </p:nvSpPr>
        <p:spPr>
          <a:xfrm>
            <a:off x="1014498" y="371260"/>
            <a:ext cx="4525255" cy="523220"/>
          </a:xfrm>
          <a:prstGeom prst="rect">
            <a:avLst/>
          </a:prstGeom>
          <a:noFill/>
        </p:spPr>
        <p:txBody>
          <a:bodyPr wrap="square" lIns="0" tIns="0" rIns="0" bIns="0" rtlCol="0">
            <a:spAutoFit/>
          </a:bodyPr>
          <a:lstStyle/>
          <a:p>
            <a:pPr algn="ctr"/>
            <a:r>
              <a:rPr lang="en-US" sz="3400" b="1" dirty="0">
                <a:latin typeface="Century Gothic"/>
                <a:cs typeface="Century Gothic"/>
              </a:rPr>
              <a:t>Management Tenets</a:t>
            </a:r>
          </a:p>
        </p:txBody>
      </p:sp>
      <p:sp>
        <p:nvSpPr>
          <p:cNvPr id="25" name="Oval 24"/>
          <p:cNvSpPr/>
          <p:nvPr/>
        </p:nvSpPr>
        <p:spPr>
          <a:xfrm>
            <a:off x="542651" y="2230702"/>
            <a:ext cx="566990" cy="5669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1</a:t>
            </a:r>
          </a:p>
        </p:txBody>
      </p:sp>
      <p:sp>
        <p:nvSpPr>
          <p:cNvPr id="26" name="Rectangle 25"/>
          <p:cNvSpPr/>
          <p:nvPr/>
        </p:nvSpPr>
        <p:spPr>
          <a:xfrm>
            <a:off x="1190109" y="2290911"/>
            <a:ext cx="4002343" cy="400110"/>
          </a:xfrm>
          <a:prstGeom prst="rect">
            <a:avLst/>
          </a:prstGeom>
        </p:spPr>
        <p:txBody>
          <a:bodyPr wrap="square">
            <a:spAutoFit/>
          </a:bodyPr>
          <a:lstStyle/>
          <a:p>
            <a:r>
              <a:rPr lang="en-US" sz="2000" dirty="0">
                <a:latin typeface="Century Gothic"/>
                <a:cs typeface="Century Gothic"/>
              </a:rPr>
              <a:t>Make rational decisions</a:t>
            </a:r>
          </a:p>
        </p:txBody>
      </p:sp>
      <p:sp>
        <p:nvSpPr>
          <p:cNvPr id="29" name="Oval 28"/>
          <p:cNvSpPr/>
          <p:nvPr/>
        </p:nvSpPr>
        <p:spPr>
          <a:xfrm>
            <a:off x="542651" y="3493209"/>
            <a:ext cx="566990" cy="5669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2</a:t>
            </a:r>
          </a:p>
        </p:txBody>
      </p:sp>
      <p:sp>
        <p:nvSpPr>
          <p:cNvPr id="30" name="Rectangle 29"/>
          <p:cNvSpPr/>
          <p:nvPr/>
        </p:nvSpPr>
        <p:spPr>
          <a:xfrm>
            <a:off x="1184196" y="3451743"/>
            <a:ext cx="4002343" cy="707886"/>
          </a:xfrm>
          <a:prstGeom prst="rect">
            <a:avLst/>
          </a:prstGeom>
        </p:spPr>
        <p:txBody>
          <a:bodyPr wrap="square">
            <a:spAutoFit/>
          </a:bodyPr>
          <a:lstStyle/>
          <a:p>
            <a:r>
              <a:rPr lang="en-US" sz="2000" dirty="0">
                <a:latin typeface="Century Gothic"/>
                <a:cs typeface="Century Gothic"/>
              </a:rPr>
              <a:t>Communicate honestly with shareholders</a:t>
            </a:r>
          </a:p>
        </p:txBody>
      </p:sp>
      <p:sp>
        <p:nvSpPr>
          <p:cNvPr id="32" name="Oval 31"/>
          <p:cNvSpPr/>
          <p:nvPr/>
        </p:nvSpPr>
        <p:spPr>
          <a:xfrm>
            <a:off x="542651" y="4919003"/>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3</a:t>
            </a:r>
          </a:p>
        </p:txBody>
      </p:sp>
      <p:grpSp>
        <p:nvGrpSpPr>
          <p:cNvPr id="9" name="Group 8"/>
          <p:cNvGrpSpPr/>
          <p:nvPr/>
        </p:nvGrpSpPr>
        <p:grpSpPr>
          <a:xfrm>
            <a:off x="6095999" y="-1788081"/>
            <a:ext cx="9419447"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6315414" y="-634749"/>
            <a:ext cx="7630011"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7" name="Rectangle 26">
            <a:extLst>
              <a:ext uri="{FF2B5EF4-FFF2-40B4-BE49-F238E27FC236}">
                <a16:creationId xmlns:a16="http://schemas.microsoft.com/office/drawing/2014/main" id="{BA2B6F87-FBFA-4498-BED2-70C146CAE31A}"/>
              </a:ext>
            </a:extLst>
          </p:cNvPr>
          <p:cNvSpPr/>
          <p:nvPr/>
        </p:nvSpPr>
        <p:spPr>
          <a:xfrm>
            <a:off x="1165828" y="5002443"/>
            <a:ext cx="4375998" cy="400110"/>
          </a:xfrm>
          <a:prstGeom prst="rect">
            <a:avLst/>
          </a:prstGeom>
        </p:spPr>
        <p:txBody>
          <a:bodyPr wrap="square">
            <a:spAutoFit/>
          </a:bodyPr>
          <a:lstStyle/>
          <a:p>
            <a:r>
              <a:rPr lang="en-US" sz="2000" dirty="0">
                <a:latin typeface="Century Gothic"/>
                <a:cs typeface="Century Gothic"/>
              </a:rPr>
              <a:t>Own a stake in the business</a:t>
            </a:r>
          </a:p>
        </p:txBody>
      </p:sp>
      <p:sp>
        <p:nvSpPr>
          <p:cNvPr id="31" name="Rectangle 30">
            <a:extLst>
              <a:ext uri="{FF2B5EF4-FFF2-40B4-BE49-F238E27FC236}">
                <a16:creationId xmlns:a16="http://schemas.microsoft.com/office/drawing/2014/main" id="{179BBD41-69F3-462C-83C4-CDFFA6EBD070}"/>
              </a:ext>
            </a:extLst>
          </p:cNvPr>
          <p:cNvSpPr/>
          <p:nvPr/>
        </p:nvSpPr>
        <p:spPr>
          <a:xfrm>
            <a:off x="1046828" y="999322"/>
            <a:ext cx="4002343" cy="400110"/>
          </a:xfrm>
          <a:prstGeom prst="rect">
            <a:avLst/>
          </a:prstGeom>
        </p:spPr>
        <p:txBody>
          <a:bodyPr wrap="square">
            <a:spAutoFit/>
          </a:bodyPr>
          <a:lstStyle/>
          <a:p>
            <a:r>
              <a:rPr lang="en-US" sz="2000" dirty="0">
                <a:latin typeface="Century Gothic"/>
                <a:cs typeface="Century Gothic"/>
              </a:rPr>
              <a:t>Does the management…</a:t>
            </a:r>
          </a:p>
        </p:txBody>
      </p:sp>
    </p:spTree>
    <p:extLst>
      <p:ext uri="{BB962C8B-B14F-4D97-AF65-F5344CB8AC3E}">
        <p14:creationId xmlns:p14="http://schemas.microsoft.com/office/powerpoint/2010/main" val="293116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6" presetClass="emph" presetSubtype="0" fill="hold" nodeType="withEffect">
                                  <p:stCondLst>
                                    <p:cond delay="0"/>
                                  </p:stCondLst>
                                  <p:childTnLst>
                                    <p:animScale>
                                      <p:cBhvr>
                                        <p:cTn id="12" dur="10000" fill="hold"/>
                                        <p:tgtEl>
                                          <p:spTgt spid="8"/>
                                        </p:tgtEl>
                                      </p:cBhvr>
                                      <p:by x="150000" y="150000"/>
                                    </p:animScale>
                                  </p:childTnLst>
                                </p:cTn>
                              </p:par>
                              <p:par>
                                <p:cTn id="13" presetID="47"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2000"/>
                                        <p:tgtEl>
                                          <p:spTgt spid="25"/>
                                        </p:tgtEl>
                                      </p:cBhvr>
                                    </p:animEffect>
                                    <p:anim calcmode="lin" valueType="num">
                                      <p:cBhvr>
                                        <p:cTn id="16" dur="2000" fill="hold"/>
                                        <p:tgtEl>
                                          <p:spTgt spid="25"/>
                                        </p:tgtEl>
                                        <p:attrNameLst>
                                          <p:attrName>ppt_x</p:attrName>
                                        </p:attrNameLst>
                                      </p:cBhvr>
                                      <p:tavLst>
                                        <p:tav tm="0">
                                          <p:val>
                                            <p:strVal val="#ppt_x"/>
                                          </p:val>
                                        </p:tav>
                                        <p:tav tm="100000">
                                          <p:val>
                                            <p:strVal val="#ppt_x"/>
                                          </p:val>
                                        </p:tav>
                                      </p:tavLst>
                                    </p:anim>
                                    <p:anim calcmode="lin" valueType="num">
                                      <p:cBhvr>
                                        <p:cTn id="17" dur="2000" fill="hold"/>
                                        <p:tgtEl>
                                          <p:spTgt spid="25"/>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2000"/>
                                        <p:tgtEl>
                                          <p:spTgt spid="29"/>
                                        </p:tgtEl>
                                      </p:cBhvr>
                                    </p:animEffect>
                                    <p:anim calcmode="lin" valueType="num">
                                      <p:cBhvr>
                                        <p:cTn id="21" dur="2000" fill="hold"/>
                                        <p:tgtEl>
                                          <p:spTgt spid="29"/>
                                        </p:tgtEl>
                                        <p:attrNameLst>
                                          <p:attrName>ppt_x</p:attrName>
                                        </p:attrNameLst>
                                      </p:cBhvr>
                                      <p:tavLst>
                                        <p:tav tm="0">
                                          <p:val>
                                            <p:strVal val="#ppt_x"/>
                                          </p:val>
                                        </p:tav>
                                        <p:tav tm="100000">
                                          <p:val>
                                            <p:strVal val="#ppt_x"/>
                                          </p:val>
                                        </p:tav>
                                      </p:tavLst>
                                    </p:anim>
                                    <p:anim calcmode="lin" valueType="num">
                                      <p:cBhvr>
                                        <p:cTn id="22" dur="2000" fill="hold"/>
                                        <p:tgtEl>
                                          <p:spTgt spid="2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2000"/>
                                        <p:tgtEl>
                                          <p:spTgt spid="32"/>
                                        </p:tgtEl>
                                      </p:cBhvr>
                                    </p:animEffect>
                                    <p:anim calcmode="lin" valueType="num">
                                      <p:cBhvr>
                                        <p:cTn id="26" dur="2000" fill="hold"/>
                                        <p:tgtEl>
                                          <p:spTgt spid="32"/>
                                        </p:tgtEl>
                                        <p:attrNameLst>
                                          <p:attrName>ppt_x</p:attrName>
                                        </p:attrNameLst>
                                      </p:cBhvr>
                                      <p:tavLst>
                                        <p:tav tm="0">
                                          <p:val>
                                            <p:strVal val="#ppt_x"/>
                                          </p:val>
                                        </p:tav>
                                        <p:tav tm="100000">
                                          <p:val>
                                            <p:strVal val="#ppt_x"/>
                                          </p:val>
                                        </p:tav>
                                      </p:tavLst>
                                    </p:anim>
                                    <p:anim calcmode="lin" valueType="num">
                                      <p:cBhvr>
                                        <p:cTn id="27" dur="2000" fill="hold"/>
                                        <p:tgtEl>
                                          <p:spTgt spid="32"/>
                                        </p:tgtEl>
                                        <p:attrNameLst>
                                          <p:attrName>ppt_y</p:attrName>
                                        </p:attrNameLst>
                                      </p:cBhvr>
                                      <p:tavLst>
                                        <p:tav tm="0">
                                          <p:val>
                                            <p:strVal val="#ppt_y-.1"/>
                                          </p:val>
                                        </p:tav>
                                        <p:tav tm="100000">
                                          <p:val>
                                            <p:strVal val="#ppt_y"/>
                                          </p:val>
                                        </p:tav>
                                      </p:tavLst>
                                    </p:anim>
                                  </p:childTnLst>
                                </p:cTn>
                              </p:par>
                              <p:par>
                                <p:cTn id="28" presetID="22" presetClass="entr" presetSubtype="8"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2000"/>
                                        <p:tgtEl>
                                          <p:spTgt spid="3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2000"/>
                                        <p:tgtEl>
                                          <p:spTgt spid="2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2000"/>
                                        <p:tgtEl>
                                          <p:spTgt spid="27"/>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wipe(left)">
                                      <p:cBhvr>
                                        <p:cTn id="39"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9" grpId="0" animBg="1"/>
      <p:bldP spid="30" grpId="0"/>
      <p:bldP spid="32" grpId="0" animBg="1"/>
      <p:bldP spid="27" grpId="0"/>
      <p:bldP spid="3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Management Tenets: Rational decision makers</a:t>
            </a:r>
          </a:p>
        </p:txBody>
      </p:sp>
      <p:grpSp>
        <p:nvGrpSpPr>
          <p:cNvPr id="9" name="Group 8"/>
          <p:cNvGrpSpPr/>
          <p:nvPr/>
        </p:nvGrpSpPr>
        <p:grpSpPr>
          <a:xfrm>
            <a:off x="10779982" y="-1820312"/>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11123893" y="-755112"/>
            <a:ext cx="7076275"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8" name="Rectangle 27">
            <a:extLst>
              <a:ext uri="{FF2B5EF4-FFF2-40B4-BE49-F238E27FC236}">
                <a16:creationId xmlns:a16="http://schemas.microsoft.com/office/drawing/2014/main" id="{9A56B356-E3EA-4FF4-8D7A-216CE3CB98D3}"/>
              </a:ext>
            </a:extLst>
          </p:cNvPr>
          <p:cNvSpPr/>
          <p:nvPr/>
        </p:nvSpPr>
        <p:spPr>
          <a:xfrm>
            <a:off x="828062" y="1404623"/>
            <a:ext cx="6702618" cy="1938992"/>
          </a:xfrm>
          <a:prstGeom prst="rect">
            <a:avLst/>
          </a:prstGeom>
        </p:spPr>
        <p:txBody>
          <a:bodyPr wrap="square">
            <a:spAutoFit/>
          </a:bodyPr>
          <a:lstStyle/>
          <a:p>
            <a:pPr marL="342900" indent="-342900">
              <a:buFontTx/>
              <a:buChar char="-"/>
            </a:pPr>
            <a:r>
              <a:rPr lang="en-SG" sz="2000" b="1" dirty="0">
                <a:latin typeface="Century Gothic"/>
                <a:cs typeface="Century Gothic"/>
              </a:rPr>
              <a:t>Delivered on promises to cut cost and debt</a:t>
            </a:r>
          </a:p>
          <a:p>
            <a:pPr marL="800100" lvl="1" indent="-342900">
              <a:buFont typeface="Arial" panose="020B0604020202020204" pitchFamily="34" charset="0"/>
              <a:buChar char="•"/>
            </a:pPr>
            <a:r>
              <a:rPr lang="en-SG" sz="2000" dirty="0">
                <a:latin typeface="Century Gothic"/>
                <a:cs typeface="Century Gothic"/>
              </a:rPr>
              <a:t>Net profit margins grown at CAGR of 16% while Cost of Goods Sold have grown at CAGR of 6% for the past 10 year</a:t>
            </a:r>
          </a:p>
          <a:p>
            <a:pPr marL="800100" lvl="1" indent="-342900">
              <a:buFont typeface="Arial" panose="020B0604020202020204" pitchFamily="34" charset="0"/>
              <a:buChar char="•"/>
            </a:pPr>
            <a:r>
              <a:rPr lang="en-SG" sz="2000" dirty="0">
                <a:latin typeface="Century Gothic"/>
                <a:cs typeface="Century Gothic"/>
              </a:rPr>
              <a:t>Zero bank borrowings and healthy cash balance for past 10 years</a:t>
            </a:r>
          </a:p>
        </p:txBody>
      </p:sp>
      <p:sp>
        <p:nvSpPr>
          <p:cNvPr id="15" name="Rectangle 14">
            <a:extLst>
              <a:ext uri="{FF2B5EF4-FFF2-40B4-BE49-F238E27FC236}">
                <a16:creationId xmlns:a16="http://schemas.microsoft.com/office/drawing/2014/main" id="{45656C9D-4BC4-4C89-8317-2508B960FD7D}"/>
              </a:ext>
            </a:extLst>
          </p:cNvPr>
          <p:cNvSpPr/>
          <p:nvPr/>
        </p:nvSpPr>
        <p:spPr>
          <a:xfrm>
            <a:off x="828062" y="3396769"/>
            <a:ext cx="6702618" cy="1323439"/>
          </a:xfrm>
          <a:prstGeom prst="rect">
            <a:avLst/>
          </a:prstGeom>
        </p:spPr>
        <p:txBody>
          <a:bodyPr wrap="square">
            <a:spAutoFit/>
          </a:bodyPr>
          <a:lstStyle/>
          <a:p>
            <a:pPr marL="342900" indent="-342900">
              <a:buFontTx/>
              <a:buChar char="-"/>
            </a:pPr>
            <a:r>
              <a:rPr lang="en-SG" sz="2000" b="1" dirty="0">
                <a:latin typeface="Century Gothic"/>
                <a:cs typeface="Century Gothic"/>
              </a:rPr>
              <a:t>Delivered on promises to reduce headcount</a:t>
            </a:r>
          </a:p>
          <a:p>
            <a:pPr marL="685800" indent="-342900">
              <a:buFont typeface="Arial" panose="020B0604020202020204" pitchFamily="34" charset="0"/>
              <a:buChar char="•"/>
            </a:pPr>
            <a:r>
              <a:rPr lang="en-SG" sz="2000" dirty="0">
                <a:latin typeface="Century Gothic"/>
                <a:cs typeface="Century Gothic"/>
              </a:rPr>
              <a:t>Head count decreased 28% from FY2011 following investments in I.T. and other P.P.E</a:t>
            </a:r>
          </a:p>
          <a:p>
            <a:pPr lvl="1"/>
            <a:endParaRPr lang="en-SG" sz="2000" dirty="0">
              <a:latin typeface="Century Gothic"/>
              <a:cs typeface="Century Gothic"/>
            </a:endParaRPr>
          </a:p>
        </p:txBody>
      </p:sp>
      <p:sp>
        <p:nvSpPr>
          <p:cNvPr id="16" name="Rectangle 15">
            <a:extLst>
              <a:ext uri="{FF2B5EF4-FFF2-40B4-BE49-F238E27FC236}">
                <a16:creationId xmlns:a16="http://schemas.microsoft.com/office/drawing/2014/main" id="{B0FF23F2-39E9-4D72-8004-4F178DC4E87C}"/>
              </a:ext>
            </a:extLst>
          </p:cNvPr>
          <p:cNvSpPr/>
          <p:nvPr/>
        </p:nvSpPr>
        <p:spPr>
          <a:xfrm>
            <a:off x="828062" y="4611231"/>
            <a:ext cx="6702618" cy="2246769"/>
          </a:xfrm>
          <a:prstGeom prst="rect">
            <a:avLst/>
          </a:prstGeom>
        </p:spPr>
        <p:txBody>
          <a:bodyPr wrap="square">
            <a:spAutoFit/>
          </a:bodyPr>
          <a:lstStyle/>
          <a:p>
            <a:pPr marL="342900" indent="-342900">
              <a:buFontTx/>
              <a:buChar char="-"/>
            </a:pPr>
            <a:r>
              <a:rPr lang="en-SG" sz="2000" b="1" dirty="0">
                <a:latin typeface="Century Gothic"/>
                <a:cs typeface="Century Gothic"/>
              </a:rPr>
              <a:t>People-focused and willing to invest in human capital</a:t>
            </a:r>
          </a:p>
          <a:p>
            <a:pPr marL="685800" indent="-342900">
              <a:buFont typeface="Arial" panose="020B0604020202020204" pitchFamily="34" charset="0"/>
              <a:buChar char="•"/>
            </a:pPr>
            <a:r>
              <a:rPr lang="en-SG" sz="2000" dirty="0">
                <a:latin typeface="Century Gothic"/>
                <a:cs typeface="Century Gothic"/>
              </a:rPr>
              <a:t>Extended employment to employees of acquired businesses</a:t>
            </a:r>
          </a:p>
          <a:p>
            <a:pPr marL="685800" indent="-342900">
              <a:buFont typeface="Arial" panose="020B0604020202020204" pitchFamily="34" charset="0"/>
              <a:buChar char="•"/>
            </a:pPr>
            <a:r>
              <a:rPr lang="en-SG" sz="2000" dirty="0">
                <a:latin typeface="Century Gothic"/>
                <a:cs typeface="Century Gothic"/>
              </a:rPr>
              <a:t>Employee Exchange Programmes</a:t>
            </a:r>
          </a:p>
          <a:p>
            <a:pPr marL="685800" indent="-342900">
              <a:buFont typeface="Arial" panose="020B0604020202020204" pitchFamily="34" charset="0"/>
              <a:buChar char="•"/>
            </a:pPr>
            <a:r>
              <a:rPr lang="en-SG" sz="2000" dirty="0">
                <a:latin typeface="Century Gothic"/>
                <a:cs typeface="Century Gothic"/>
              </a:rPr>
              <a:t>Management Workshops</a:t>
            </a:r>
          </a:p>
          <a:p>
            <a:pPr lvl="1"/>
            <a:endParaRPr lang="en-SG" sz="2000" dirty="0">
              <a:latin typeface="Century Gothic"/>
              <a:cs typeface="Century Gothic"/>
            </a:endParaRPr>
          </a:p>
        </p:txBody>
      </p:sp>
    </p:spTree>
    <p:extLst>
      <p:ext uri="{BB962C8B-B14F-4D97-AF65-F5344CB8AC3E}">
        <p14:creationId xmlns:p14="http://schemas.microsoft.com/office/powerpoint/2010/main" val="1230305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2000"/>
                                        <p:tgtEl>
                                          <p:spTgt spid="2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2000"/>
                                        <p:tgtEl>
                                          <p:spTgt spid="1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Management Tenets: Rational decision makers</a:t>
            </a:r>
          </a:p>
        </p:txBody>
      </p:sp>
      <p:grpSp>
        <p:nvGrpSpPr>
          <p:cNvPr id="9" name="Group 8"/>
          <p:cNvGrpSpPr/>
          <p:nvPr/>
        </p:nvGrpSpPr>
        <p:grpSpPr>
          <a:xfrm>
            <a:off x="10779982" y="-1820312"/>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11123893" y="-755112"/>
            <a:ext cx="7076275"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15" name="Rectangle 14">
            <a:extLst>
              <a:ext uri="{FF2B5EF4-FFF2-40B4-BE49-F238E27FC236}">
                <a16:creationId xmlns:a16="http://schemas.microsoft.com/office/drawing/2014/main" id="{45656C9D-4BC4-4C89-8317-2508B960FD7D}"/>
              </a:ext>
            </a:extLst>
          </p:cNvPr>
          <p:cNvSpPr/>
          <p:nvPr/>
        </p:nvSpPr>
        <p:spPr>
          <a:xfrm>
            <a:off x="932697" y="1509445"/>
            <a:ext cx="6702618" cy="1323439"/>
          </a:xfrm>
          <a:prstGeom prst="rect">
            <a:avLst/>
          </a:prstGeom>
        </p:spPr>
        <p:txBody>
          <a:bodyPr wrap="square">
            <a:spAutoFit/>
          </a:bodyPr>
          <a:lstStyle/>
          <a:p>
            <a:r>
              <a:rPr lang="en-SG" sz="2000" i="1" dirty="0">
                <a:latin typeface="Century Gothic"/>
                <a:cs typeface="Century Gothic"/>
              </a:rPr>
              <a:t>“cost cutting, if done poorly, could jeopardize our standing with customers and diminish the value of the know how…”</a:t>
            </a:r>
          </a:p>
          <a:p>
            <a:r>
              <a:rPr lang="en-SG" sz="2000" i="1" dirty="0">
                <a:latin typeface="Century Gothic"/>
                <a:cs typeface="Century Gothic"/>
              </a:rPr>
              <a:t> </a:t>
            </a:r>
            <a:r>
              <a:rPr lang="en-SG" sz="2000" i="1" dirty="0">
                <a:latin typeface="Calibri" panose="020F0502020204030204" pitchFamily="34" charset="0"/>
                <a:cs typeface="Calibri" panose="020F0502020204030204" pitchFamily="34" charset="0"/>
              </a:rPr>
              <a:t>̶</a:t>
            </a:r>
            <a:r>
              <a:rPr lang="en-SG" sz="2000" i="1" dirty="0">
                <a:latin typeface="Century Gothic"/>
                <a:cs typeface="Century Gothic"/>
              </a:rPr>
              <a:t>  </a:t>
            </a:r>
            <a:r>
              <a:rPr lang="en-SG" sz="2000" b="1" dirty="0">
                <a:latin typeface="Century Gothic"/>
                <a:cs typeface="Century Gothic"/>
              </a:rPr>
              <a:t>Management on cost cutting</a:t>
            </a:r>
          </a:p>
        </p:txBody>
      </p:sp>
      <p:sp>
        <p:nvSpPr>
          <p:cNvPr id="16" name="Rectangle 15">
            <a:extLst>
              <a:ext uri="{FF2B5EF4-FFF2-40B4-BE49-F238E27FC236}">
                <a16:creationId xmlns:a16="http://schemas.microsoft.com/office/drawing/2014/main" id="{B0FF23F2-39E9-4D72-8004-4F178DC4E87C}"/>
              </a:ext>
            </a:extLst>
          </p:cNvPr>
          <p:cNvSpPr/>
          <p:nvPr/>
        </p:nvSpPr>
        <p:spPr>
          <a:xfrm>
            <a:off x="932697" y="3140037"/>
            <a:ext cx="6702618" cy="1631216"/>
          </a:xfrm>
          <a:prstGeom prst="rect">
            <a:avLst/>
          </a:prstGeom>
        </p:spPr>
        <p:txBody>
          <a:bodyPr wrap="square">
            <a:spAutoFit/>
          </a:bodyPr>
          <a:lstStyle/>
          <a:p>
            <a:r>
              <a:rPr lang="en-SG" sz="2000" i="1" dirty="0">
                <a:latin typeface="Century Gothic"/>
                <a:cs typeface="Century Gothic"/>
              </a:rPr>
              <a:t>“They immediately provide us the skills and know-how that could have taken us many years to develop</a:t>
            </a:r>
            <a:r>
              <a:rPr lang="en-SG" sz="2000" b="1" i="1" dirty="0">
                <a:latin typeface="Century Gothic"/>
                <a:cs typeface="Century Gothic"/>
              </a:rPr>
              <a:t>” </a:t>
            </a:r>
          </a:p>
          <a:p>
            <a:r>
              <a:rPr lang="en-SG" sz="2000" b="1" i="1" dirty="0">
                <a:latin typeface="Century Gothic"/>
                <a:cs typeface="Century Gothic"/>
              </a:rPr>
              <a:t> </a:t>
            </a:r>
            <a:r>
              <a:rPr lang="en-SG" sz="2000" b="1" i="1" dirty="0">
                <a:latin typeface="Calibri" panose="020F0502020204030204" pitchFamily="34" charset="0"/>
                <a:cs typeface="Calibri" panose="020F0502020204030204" pitchFamily="34" charset="0"/>
              </a:rPr>
              <a:t>̶</a:t>
            </a:r>
            <a:r>
              <a:rPr lang="en-SG" sz="2000" b="1" i="1" dirty="0">
                <a:latin typeface="Century Gothic"/>
                <a:cs typeface="Century Gothic"/>
              </a:rPr>
              <a:t>  </a:t>
            </a:r>
            <a:r>
              <a:rPr lang="en-SG" sz="2000" b="1" dirty="0">
                <a:latin typeface="Century Gothic"/>
                <a:cs typeface="Century Gothic"/>
              </a:rPr>
              <a:t>Management on the decision to extend employment to employees of an acquired business </a:t>
            </a:r>
          </a:p>
        </p:txBody>
      </p:sp>
      <p:sp>
        <p:nvSpPr>
          <p:cNvPr id="17" name="Rectangle 16">
            <a:extLst>
              <a:ext uri="{FF2B5EF4-FFF2-40B4-BE49-F238E27FC236}">
                <a16:creationId xmlns:a16="http://schemas.microsoft.com/office/drawing/2014/main" id="{8E5A8289-7433-41F2-873C-58B085CF3572}"/>
              </a:ext>
            </a:extLst>
          </p:cNvPr>
          <p:cNvSpPr/>
          <p:nvPr/>
        </p:nvSpPr>
        <p:spPr>
          <a:xfrm>
            <a:off x="932697" y="5168537"/>
            <a:ext cx="7401075" cy="1323439"/>
          </a:xfrm>
          <a:prstGeom prst="rect">
            <a:avLst/>
          </a:prstGeom>
        </p:spPr>
        <p:txBody>
          <a:bodyPr wrap="square">
            <a:spAutoFit/>
          </a:bodyPr>
          <a:lstStyle/>
          <a:p>
            <a:r>
              <a:rPr lang="en-SG" dirty="0"/>
              <a:t>“</a:t>
            </a:r>
            <a:r>
              <a:rPr lang="en-SG" sz="2000" i="1" dirty="0">
                <a:latin typeface="Century Gothic"/>
                <a:cs typeface="Century Gothic"/>
              </a:rPr>
              <a:t>This approach frees us from the burden of covering interest costs and the sometimes-unhealthy pressure that debt can place on management”</a:t>
            </a:r>
          </a:p>
          <a:p>
            <a:r>
              <a:rPr lang="en-SG" sz="2000" i="1" dirty="0">
                <a:latin typeface="Century Gothic"/>
                <a:cs typeface="Century Gothic"/>
              </a:rPr>
              <a:t> </a:t>
            </a:r>
            <a:r>
              <a:rPr lang="en-SG" sz="2000" i="1" dirty="0">
                <a:latin typeface="Calibri" panose="020F0502020204030204" pitchFamily="34" charset="0"/>
                <a:cs typeface="Calibri" panose="020F0502020204030204" pitchFamily="34" charset="0"/>
              </a:rPr>
              <a:t>̶</a:t>
            </a:r>
            <a:r>
              <a:rPr lang="en-SG" sz="2000" i="1" dirty="0">
                <a:latin typeface="Century Gothic"/>
                <a:cs typeface="Century Gothic"/>
              </a:rPr>
              <a:t>  </a:t>
            </a:r>
            <a:r>
              <a:rPr lang="en-SG" sz="2000" b="1" dirty="0">
                <a:latin typeface="Century Gothic"/>
                <a:cs typeface="Century Gothic"/>
              </a:rPr>
              <a:t>Management on ensuring zero debt</a:t>
            </a:r>
          </a:p>
        </p:txBody>
      </p:sp>
    </p:spTree>
    <p:extLst>
      <p:ext uri="{BB962C8B-B14F-4D97-AF65-F5344CB8AC3E}">
        <p14:creationId xmlns:p14="http://schemas.microsoft.com/office/powerpoint/2010/main" val="1348170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2000"/>
                                        <p:tgtEl>
                                          <p:spTgt spid="15"/>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wipe(left)">
                                      <p:cBhvr>
                                        <p:cTn id="16" dur="2000"/>
                                        <p:tgtEl>
                                          <p:spTgt spid="1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Management Tenets: Honesty with shareholders</a:t>
            </a:r>
          </a:p>
        </p:txBody>
      </p:sp>
      <p:grpSp>
        <p:nvGrpSpPr>
          <p:cNvPr id="9" name="Group 8"/>
          <p:cNvGrpSpPr/>
          <p:nvPr/>
        </p:nvGrpSpPr>
        <p:grpSpPr>
          <a:xfrm>
            <a:off x="10779982" y="-1820312"/>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11123893" y="-755112"/>
            <a:ext cx="7076275"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8" name="Rectangle 27">
            <a:extLst>
              <a:ext uri="{FF2B5EF4-FFF2-40B4-BE49-F238E27FC236}">
                <a16:creationId xmlns:a16="http://schemas.microsoft.com/office/drawing/2014/main" id="{9A56B356-E3EA-4FF4-8D7A-216CE3CB98D3}"/>
              </a:ext>
            </a:extLst>
          </p:cNvPr>
          <p:cNvSpPr/>
          <p:nvPr/>
        </p:nvSpPr>
        <p:spPr>
          <a:xfrm>
            <a:off x="828062" y="1404623"/>
            <a:ext cx="6702618" cy="5016758"/>
          </a:xfrm>
          <a:prstGeom prst="rect">
            <a:avLst/>
          </a:prstGeom>
        </p:spPr>
        <p:txBody>
          <a:bodyPr wrap="square">
            <a:spAutoFit/>
          </a:bodyPr>
          <a:lstStyle/>
          <a:p>
            <a:pPr marL="342900" indent="-342900">
              <a:buFontTx/>
              <a:buChar char="-"/>
            </a:pPr>
            <a:r>
              <a:rPr lang="en-SG" sz="2000" b="1" dirty="0">
                <a:latin typeface="Century Gothic"/>
                <a:cs typeface="Century Gothic"/>
              </a:rPr>
              <a:t>Trumpets their failures as loud as their accomplishments</a:t>
            </a:r>
          </a:p>
          <a:p>
            <a:endParaRPr lang="en-SG" sz="2000" b="1" dirty="0">
              <a:latin typeface="Century Gothic"/>
              <a:cs typeface="Century Gothic"/>
            </a:endParaRPr>
          </a:p>
          <a:p>
            <a:pPr marL="800100" lvl="1" indent="-342900">
              <a:buFont typeface="Arial" panose="020B0604020202020204" pitchFamily="34" charset="0"/>
              <a:buChar char="•"/>
            </a:pPr>
            <a:r>
              <a:rPr lang="en-SG" sz="2000" dirty="0">
                <a:latin typeface="Century Gothic"/>
                <a:cs typeface="Century Gothic"/>
              </a:rPr>
              <a:t>Invested resources to establish a CMA business in the USA in FY2006 which turned unprofitable</a:t>
            </a:r>
          </a:p>
          <a:p>
            <a:pPr lvl="1"/>
            <a:endParaRPr lang="en-SG" sz="2000" dirty="0">
              <a:latin typeface="Century Gothic"/>
              <a:cs typeface="Century Gothic"/>
            </a:endParaRPr>
          </a:p>
          <a:p>
            <a:pPr marL="800100" lvl="1" indent="-342900">
              <a:buFont typeface="Arial" panose="020B0604020202020204" pitchFamily="34" charset="0"/>
              <a:buChar char="•"/>
            </a:pPr>
            <a:r>
              <a:rPr lang="en-SG" sz="2000" dirty="0">
                <a:latin typeface="Century Gothic"/>
                <a:cs typeface="Century Gothic"/>
              </a:rPr>
              <a:t>Multi-million dollar automated machining facility</a:t>
            </a:r>
          </a:p>
          <a:p>
            <a:pPr lvl="1"/>
            <a:endParaRPr lang="en-SG" sz="2000" dirty="0">
              <a:latin typeface="Century Gothic"/>
              <a:cs typeface="Century Gothic"/>
            </a:endParaRPr>
          </a:p>
          <a:p>
            <a:pPr marL="800100" lvl="1" indent="-342900">
              <a:buFont typeface="Arial" panose="020B0604020202020204" pitchFamily="34" charset="0"/>
              <a:buChar char="•"/>
            </a:pPr>
            <a:r>
              <a:rPr lang="en-SG" sz="2000" dirty="0">
                <a:latin typeface="Century Gothic"/>
                <a:cs typeface="Century Gothic"/>
              </a:rPr>
              <a:t>Transparently announced in FY2016 to exit business and stick to their circle of competence </a:t>
            </a:r>
          </a:p>
          <a:p>
            <a:pPr lvl="1"/>
            <a:endParaRPr lang="en-SG" sz="2000" dirty="0">
              <a:latin typeface="Century Gothic"/>
              <a:cs typeface="Century Gothic"/>
            </a:endParaRPr>
          </a:p>
          <a:p>
            <a:pPr lvl="1"/>
            <a:r>
              <a:rPr lang="en-SG" sz="2000" dirty="0">
                <a:latin typeface="Century Gothic"/>
                <a:cs typeface="Century Gothic"/>
              </a:rPr>
              <a:t>Management was also transparent in its decision to close subsidiaries in Switzerland and Thailand.</a:t>
            </a:r>
          </a:p>
        </p:txBody>
      </p:sp>
    </p:spTree>
    <p:extLst>
      <p:ext uri="{BB962C8B-B14F-4D97-AF65-F5344CB8AC3E}">
        <p14:creationId xmlns:p14="http://schemas.microsoft.com/office/powerpoint/2010/main" val="2107021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470795"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Management Tenets: Own a stake in the business</a:t>
            </a:r>
          </a:p>
        </p:txBody>
      </p:sp>
      <p:sp>
        <p:nvSpPr>
          <p:cNvPr id="28" name="Rectangle 27">
            <a:extLst>
              <a:ext uri="{FF2B5EF4-FFF2-40B4-BE49-F238E27FC236}">
                <a16:creationId xmlns:a16="http://schemas.microsoft.com/office/drawing/2014/main" id="{9A56B356-E3EA-4FF4-8D7A-216CE3CB98D3}"/>
              </a:ext>
            </a:extLst>
          </p:cNvPr>
          <p:cNvSpPr/>
          <p:nvPr/>
        </p:nvSpPr>
        <p:spPr>
          <a:xfrm>
            <a:off x="5710706" y="1772066"/>
            <a:ext cx="6338539" cy="3477875"/>
          </a:xfrm>
          <a:prstGeom prst="rect">
            <a:avLst/>
          </a:prstGeom>
        </p:spPr>
        <p:txBody>
          <a:bodyPr wrap="square">
            <a:spAutoFit/>
          </a:bodyPr>
          <a:lstStyle/>
          <a:p>
            <a:pPr marL="342900" indent="-342900">
              <a:buFontTx/>
              <a:buChar char="-"/>
            </a:pPr>
            <a:r>
              <a:rPr lang="en-SG" sz="2000" b="1" dirty="0">
                <a:latin typeface="Century Gothic"/>
                <a:cs typeface="Century Gothic"/>
              </a:rPr>
              <a:t>55.51% ownership by management ensures an alignment of interest with shareholders.</a:t>
            </a:r>
          </a:p>
          <a:p>
            <a:pPr marL="342900" indent="-342900">
              <a:buFontTx/>
              <a:buChar char="-"/>
            </a:pPr>
            <a:endParaRPr lang="en-SG" sz="2000" b="1" dirty="0">
              <a:latin typeface="Century Gothic"/>
              <a:cs typeface="Century Gothic"/>
            </a:endParaRPr>
          </a:p>
          <a:p>
            <a:pPr marL="800100" lvl="1" indent="-342900">
              <a:buFont typeface="Arial" panose="020B0604020202020204" pitchFamily="34" charset="0"/>
              <a:buChar char="•"/>
            </a:pPr>
            <a:r>
              <a:rPr lang="en-SG" sz="2000" dirty="0">
                <a:latin typeface="Century Gothic"/>
                <a:cs typeface="Century Gothic"/>
              </a:rPr>
              <a:t>CEO/Founder Mr Christopher Reid </a:t>
            </a:r>
            <a:r>
              <a:rPr lang="en-SG" sz="2000" dirty="0" err="1">
                <a:latin typeface="Century Gothic"/>
                <a:cs typeface="Century Gothic"/>
              </a:rPr>
              <a:t>Borch</a:t>
            </a:r>
            <a:r>
              <a:rPr lang="en-SG" sz="2000" dirty="0">
                <a:latin typeface="Century Gothic"/>
                <a:cs typeface="Century Gothic"/>
              </a:rPr>
              <a:t> own a combined 48.36% of the Group through </a:t>
            </a:r>
            <a:r>
              <a:rPr lang="en-SG" sz="2000" dirty="0" err="1">
                <a:latin typeface="Century Gothic"/>
                <a:cs typeface="Century Gothic"/>
              </a:rPr>
              <a:t>Sarcardia</a:t>
            </a:r>
            <a:r>
              <a:rPr lang="en-SG" sz="2000" dirty="0">
                <a:latin typeface="Century Gothic"/>
                <a:cs typeface="Century Gothic"/>
              </a:rPr>
              <a:t> LLC</a:t>
            </a:r>
          </a:p>
          <a:p>
            <a:pPr lvl="1"/>
            <a:endParaRPr lang="en-SG" sz="2000" dirty="0">
              <a:latin typeface="Century Gothic"/>
              <a:cs typeface="Century Gothic"/>
            </a:endParaRPr>
          </a:p>
          <a:p>
            <a:pPr marL="800100" lvl="1" indent="-342900">
              <a:buFont typeface="Arial" panose="020B0604020202020204" pitchFamily="34" charset="0"/>
              <a:buChar char="•"/>
            </a:pPr>
            <a:r>
              <a:rPr lang="en-SG" sz="2000" dirty="0">
                <a:latin typeface="Century Gothic"/>
                <a:cs typeface="Century Gothic"/>
              </a:rPr>
              <a:t>Combined with the stake held by Mr Low Ming Wah(President, COO) and Mr Chow Kam Wing (CFO), management holds a combine stake of </a:t>
            </a:r>
            <a:r>
              <a:rPr lang="en-SG" sz="2000" b="1" dirty="0">
                <a:latin typeface="Century Gothic"/>
                <a:cs typeface="Century Gothic"/>
              </a:rPr>
              <a:t>55.51%.</a:t>
            </a:r>
          </a:p>
        </p:txBody>
      </p:sp>
      <p:pic>
        <p:nvPicPr>
          <p:cNvPr id="3" name="Picture 2">
            <a:extLst>
              <a:ext uri="{FF2B5EF4-FFF2-40B4-BE49-F238E27FC236}">
                <a16:creationId xmlns:a16="http://schemas.microsoft.com/office/drawing/2014/main" id="{918F6303-CBDA-4294-8C83-A8C14D7A7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795" y="1173685"/>
            <a:ext cx="5008401" cy="5167820"/>
          </a:xfrm>
          <a:prstGeom prst="rect">
            <a:avLst/>
          </a:prstGeom>
        </p:spPr>
      </p:pic>
    </p:spTree>
    <p:extLst>
      <p:ext uri="{BB962C8B-B14F-4D97-AF65-F5344CB8AC3E}">
        <p14:creationId xmlns:p14="http://schemas.microsoft.com/office/powerpoint/2010/main" val="98754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470795"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Management Tenets</a:t>
            </a:r>
          </a:p>
        </p:txBody>
      </p:sp>
      <p:sp>
        <p:nvSpPr>
          <p:cNvPr id="5" name="Rectangle 4">
            <a:extLst>
              <a:ext uri="{FF2B5EF4-FFF2-40B4-BE49-F238E27FC236}">
                <a16:creationId xmlns:a16="http://schemas.microsoft.com/office/drawing/2014/main" id="{51F37C11-7952-4819-BBAC-463E2B465840}"/>
              </a:ext>
            </a:extLst>
          </p:cNvPr>
          <p:cNvSpPr/>
          <p:nvPr/>
        </p:nvSpPr>
        <p:spPr>
          <a:xfrm>
            <a:off x="203029" y="1219849"/>
            <a:ext cx="6702618" cy="707886"/>
          </a:xfrm>
          <a:prstGeom prst="rect">
            <a:avLst/>
          </a:prstGeom>
        </p:spPr>
        <p:txBody>
          <a:bodyPr wrap="square">
            <a:spAutoFit/>
          </a:bodyPr>
          <a:lstStyle/>
          <a:p>
            <a:pPr marL="342900"/>
            <a:r>
              <a:rPr lang="en-SG" sz="2000" dirty="0">
                <a:latin typeface="Century Gothic"/>
                <a:cs typeface="Century Gothic"/>
              </a:rPr>
              <a:t>Superior management is well recognised…</a:t>
            </a:r>
          </a:p>
          <a:p>
            <a:pPr lvl="1"/>
            <a:endParaRPr lang="en-SG" sz="2000" dirty="0">
              <a:latin typeface="Century Gothic"/>
              <a:cs typeface="Century Gothic"/>
            </a:endParaRPr>
          </a:p>
        </p:txBody>
      </p:sp>
      <p:pic>
        <p:nvPicPr>
          <p:cNvPr id="4" name="Picture 3">
            <a:extLst>
              <a:ext uri="{FF2B5EF4-FFF2-40B4-BE49-F238E27FC236}">
                <a16:creationId xmlns:a16="http://schemas.microsoft.com/office/drawing/2014/main" id="{8F7671CD-5F45-4835-963B-6996C80F39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646" y="1845801"/>
            <a:ext cx="3041806" cy="3772094"/>
          </a:xfrm>
          <a:prstGeom prst="rect">
            <a:avLst/>
          </a:prstGeom>
        </p:spPr>
      </p:pic>
      <p:pic>
        <p:nvPicPr>
          <p:cNvPr id="7" name="Picture 6">
            <a:extLst>
              <a:ext uri="{FF2B5EF4-FFF2-40B4-BE49-F238E27FC236}">
                <a16:creationId xmlns:a16="http://schemas.microsoft.com/office/drawing/2014/main" id="{0433528F-F80D-4A22-8222-1D491A9F9B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7212" y="1845801"/>
            <a:ext cx="3041806" cy="3772094"/>
          </a:xfrm>
          <a:prstGeom prst="rect">
            <a:avLst/>
          </a:prstGeom>
        </p:spPr>
      </p:pic>
      <p:pic>
        <p:nvPicPr>
          <p:cNvPr id="9" name="Picture 8">
            <a:extLst>
              <a:ext uri="{FF2B5EF4-FFF2-40B4-BE49-F238E27FC236}">
                <a16:creationId xmlns:a16="http://schemas.microsoft.com/office/drawing/2014/main" id="{A88356BF-4065-4C7D-9264-A1B5F78939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3778" y="2924149"/>
            <a:ext cx="2653646" cy="1009702"/>
          </a:xfrm>
          <a:prstGeom prst="rect">
            <a:avLst/>
          </a:prstGeom>
        </p:spPr>
      </p:pic>
    </p:spTree>
    <p:extLst>
      <p:ext uri="{BB962C8B-B14F-4D97-AF65-F5344CB8AC3E}">
        <p14:creationId xmlns:p14="http://schemas.microsoft.com/office/powerpoint/2010/main" val="319168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amuel-zeller-34751-unsplash.jpg"/>
          <p:cNvPicPr>
            <a:picLocks noChangeAspect="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22221" r="13849" b="17306"/>
          <a:stretch/>
        </p:blipFill>
        <p:spPr>
          <a:xfrm>
            <a:off x="6223000" y="0"/>
            <a:ext cx="5969000" cy="6858000"/>
          </a:xfrm>
          <a:prstGeom prst="rect">
            <a:avLst/>
          </a:prstGeom>
        </p:spPr>
      </p:pic>
      <p:pic>
        <p:nvPicPr>
          <p:cNvPr id="6" name="Picture 5" descr="Untitled-1.psd"/>
          <p:cNvPicPr>
            <a:picLocks noChangeAspect="1"/>
          </p:cNvPicPr>
          <p:nvPr/>
        </p:nvPicPr>
        <p:blipFill rotWithShape="1">
          <a:blip r:embed="rId4">
            <a:extLst>
              <a:ext uri="{28A0092B-C50C-407E-A947-70E740481C1C}">
                <a14:useLocalDpi xmlns:a14="http://schemas.microsoft.com/office/drawing/2010/main" val="0"/>
              </a:ext>
            </a:extLst>
          </a:blip>
          <a:srcRect t="2941"/>
          <a:stretch/>
        </p:blipFill>
        <p:spPr>
          <a:xfrm>
            <a:off x="0" y="-20209"/>
            <a:ext cx="12192000" cy="6858000"/>
          </a:xfrm>
          <a:prstGeom prst="rect">
            <a:avLst/>
          </a:prstGeom>
        </p:spPr>
      </p:pic>
      <p:sp>
        <p:nvSpPr>
          <p:cNvPr id="24" name="TextBox 23"/>
          <p:cNvSpPr txBox="1"/>
          <p:nvPr/>
        </p:nvSpPr>
        <p:spPr>
          <a:xfrm>
            <a:off x="899006" y="382204"/>
            <a:ext cx="3994727" cy="523220"/>
          </a:xfrm>
          <a:prstGeom prst="rect">
            <a:avLst/>
          </a:prstGeom>
          <a:noFill/>
        </p:spPr>
        <p:txBody>
          <a:bodyPr wrap="square" lIns="0" tIns="0" rIns="0" bIns="0" rtlCol="0">
            <a:spAutoFit/>
          </a:bodyPr>
          <a:lstStyle/>
          <a:p>
            <a:r>
              <a:rPr lang="en-US" sz="3400" b="1" dirty="0">
                <a:latin typeface="Century Gothic"/>
                <a:cs typeface="Century Gothic"/>
              </a:rPr>
              <a:t>Financial Tenets</a:t>
            </a:r>
          </a:p>
        </p:txBody>
      </p:sp>
      <p:sp>
        <p:nvSpPr>
          <p:cNvPr id="25" name="Oval 24"/>
          <p:cNvSpPr/>
          <p:nvPr/>
        </p:nvSpPr>
        <p:spPr>
          <a:xfrm>
            <a:off x="534357" y="1791379"/>
            <a:ext cx="566990" cy="5669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1</a:t>
            </a:r>
          </a:p>
        </p:txBody>
      </p:sp>
      <p:sp>
        <p:nvSpPr>
          <p:cNvPr id="26" name="Rectangle 25"/>
          <p:cNvSpPr/>
          <p:nvPr/>
        </p:nvSpPr>
        <p:spPr>
          <a:xfrm>
            <a:off x="1181814" y="1872703"/>
            <a:ext cx="4184898" cy="400110"/>
          </a:xfrm>
          <a:prstGeom prst="rect">
            <a:avLst/>
          </a:prstGeom>
        </p:spPr>
        <p:txBody>
          <a:bodyPr wrap="square">
            <a:spAutoFit/>
          </a:bodyPr>
          <a:lstStyle/>
          <a:p>
            <a:r>
              <a:rPr lang="en-US" sz="2000" dirty="0">
                <a:latin typeface="Century Gothic"/>
                <a:cs typeface="Century Gothic"/>
              </a:rPr>
              <a:t>Generate high Return on Equity</a:t>
            </a:r>
          </a:p>
        </p:txBody>
      </p:sp>
      <p:sp>
        <p:nvSpPr>
          <p:cNvPr id="29" name="Oval 28"/>
          <p:cNvSpPr/>
          <p:nvPr/>
        </p:nvSpPr>
        <p:spPr>
          <a:xfrm>
            <a:off x="534357" y="3053886"/>
            <a:ext cx="566990" cy="5669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2</a:t>
            </a:r>
          </a:p>
        </p:txBody>
      </p:sp>
      <p:sp>
        <p:nvSpPr>
          <p:cNvPr id="30" name="Rectangle 29"/>
          <p:cNvSpPr/>
          <p:nvPr/>
        </p:nvSpPr>
        <p:spPr>
          <a:xfrm>
            <a:off x="1175902" y="3137326"/>
            <a:ext cx="4002343" cy="400110"/>
          </a:xfrm>
          <a:prstGeom prst="rect">
            <a:avLst/>
          </a:prstGeom>
        </p:spPr>
        <p:txBody>
          <a:bodyPr wrap="square">
            <a:spAutoFit/>
          </a:bodyPr>
          <a:lstStyle/>
          <a:p>
            <a:r>
              <a:rPr lang="en-US" sz="2000" dirty="0">
                <a:latin typeface="Century Gothic"/>
                <a:cs typeface="Century Gothic"/>
              </a:rPr>
              <a:t>Consistent Earnings Growth</a:t>
            </a:r>
          </a:p>
        </p:txBody>
      </p:sp>
      <p:sp>
        <p:nvSpPr>
          <p:cNvPr id="32" name="Oval 31"/>
          <p:cNvSpPr/>
          <p:nvPr/>
        </p:nvSpPr>
        <p:spPr>
          <a:xfrm>
            <a:off x="534357" y="4479680"/>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3</a:t>
            </a:r>
          </a:p>
        </p:txBody>
      </p:sp>
      <p:sp>
        <p:nvSpPr>
          <p:cNvPr id="33" name="Rectangle 32"/>
          <p:cNvSpPr/>
          <p:nvPr/>
        </p:nvSpPr>
        <p:spPr>
          <a:xfrm>
            <a:off x="1181816" y="4252146"/>
            <a:ext cx="4375998" cy="1015663"/>
          </a:xfrm>
          <a:prstGeom prst="rect">
            <a:avLst/>
          </a:prstGeom>
        </p:spPr>
        <p:txBody>
          <a:bodyPr wrap="square">
            <a:spAutoFit/>
          </a:bodyPr>
          <a:lstStyle/>
          <a:p>
            <a:r>
              <a:rPr lang="en-US" sz="2000" dirty="0">
                <a:latin typeface="Century Gothic"/>
                <a:cs typeface="Century Gothic"/>
              </a:rPr>
              <a:t>Consistent and increasing Cash Flow from Operations and Free Cash Flow</a:t>
            </a:r>
          </a:p>
        </p:txBody>
      </p:sp>
      <p:grpSp>
        <p:nvGrpSpPr>
          <p:cNvPr id="9" name="Group 8"/>
          <p:cNvGrpSpPr/>
          <p:nvPr/>
        </p:nvGrpSpPr>
        <p:grpSpPr>
          <a:xfrm>
            <a:off x="6095999" y="-1788081"/>
            <a:ext cx="9419447"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6315414" y="-634749"/>
            <a:ext cx="7630011"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2" name="Oval 21">
            <a:extLst>
              <a:ext uri="{FF2B5EF4-FFF2-40B4-BE49-F238E27FC236}">
                <a16:creationId xmlns:a16="http://schemas.microsoft.com/office/drawing/2014/main" id="{1D0BB8A4-52FB-43B4-BBF2-602BBC8DC204}"/>
              </a:ext>
            </a:extLst>
          </p:cNvPr>
          <p:cNvSpPr/>
          <p:nvPr/>
        </p:nvSpPr>
        <p:spPr>
          <a:xfrm>
            <a:off x="534357" y="5869075"/>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4</a:t>
            </a:r>
          </a:p>
        </p:txBody>
      </p:sp>
      <p:sp>
        <p:nvSpPr>
          <p:cNvPr id="27" name="Rectangle 26">
            <a:extLst>
              <a:ext uri="{FF2B5EF4-FFF2-40B4-BE49-F238E27FC236}">
                <a16:creationId xmlns:a16="http://schemas.microsoft.com/office/drawing/2014/main" id="{BA2B6F87-FBFA-4498-BED2-70C146CAE31A}"/>
              </a:ext>
            </a:extLst>
          </p:cNvPr>
          <p:cNvSpPr/>
          <p:nvPr/>
        </p:nvSpPr>
        <p:spPr>
          <a:xfrm>
            <a:off x="1175902" y="5952515"/>
            <a:ext cx="4375998" cy="400110"/>
          </a:xfrm>
          <a:prstGeom prst="rect">
            <a:avLst/>
          </a:prstGeom>
        </p:spPr>
        <p:txBody>
          <a:bodyPr wrap="square">
            <a:spAutoFit/>
          </a:bodyPr>
          <a:lstStyle/>
          <a:p>
            <a:r>
              <a:rPr lang="en-US" sz="2000" dirty="0">
                <a:latin typeface="Century Gothic"/>
                <a:cs typeface="Century Gothic"/>
              </a:rPr>
              <a:t>Have a robust balance sheet</a:t>
            </a:r>
          </a:p>
        </p:txBody>
      </p:sp>
      <p:sp>
        <p:nvSpPr>
          <p:cNvPr id="28" name="Rectangle 27">
            <a:extLst>
              <a:ext uri="{FF2B5EF4-FFF2-40B4-BE49-F238E27FC236}">
                <a16:creationId xmlns:a16="http://schemas.microsoft.com/office/drawing/2014/main" id="{10882370-5E97-4CC5-B26A-F93B5F9C12A6}"/>
              </a:ext>
            </a:extLst>
          </p:cNvPr>
          <p:cNvSpPr/>
          <p:nvPr/>
        </p:nvSpPr>
        <p:spPr>
          <a:xfrm>
            <a:off x="817852" y="989543"/>
            <a:ext cx="4002343" cy="400110"/>
          </a:xfrm>
          <a:prstGeom prst="rect">
            <a:avLst/>
          </a:prstGeom>
        </p:spPr>
        <p:txBody>
          <a:bodyPr wrap="square">
            <a:spAutoFit/>
          </a:bodyPr>
          <a:lstStyle/>
          <a:p>
            <a:r>
              <a:rPr lang="en-US" sz="2000" dirty="0">
                <a:latin typeface="Century Gothic"/>
                <a:cs typeface="Century Gothic"/>
              </a:rPr>
              <a:t>Does the business…</a:t>
            </a:r>
          </a:p>
        </p:txBody>
      </p:sp>
    </p:spTree>
    <p:extLst>
      <p:ext uri="{BB962C8B-B14F-4D97-AF65-F5344CB8AC3E}">
        <p14:creationId xmlns:p14="http://schemas.microsoft.com/office/powerpoint/2010/main" val="369339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6" presetClass="emph" presetSubtype="0" fill="hold" nodeType="withEffect">
                                  <p:stCondLst>
                                    <p:cond delay="0"/>
                                  </p:stCondLst>
                                  <p:childTnLst>
                                    <p:animScale>
                                      <p:cBhvr>
                                        <p:cTn id="12" dur="10000" fill="hold"/>
                                        <p:tgtEl>
                                          <p:spTgt spid="8"/>
                                        </p:tgtEl>
                                      </p:cBhvr>
                                      <p:by x="150000" y="150000"/>
                                    </p:animScale>
                                  </p:childTnLst>
                                </p:cTn>
                              </p:par>
                              <p:par>
                                <p:cTn id="13" presetID="47"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2000"/>
                                        <p:tgtEl>
                                          <p:spTgt spid="25"/>
                                        </p:tgtEl>
                                      </p:cBhvr>
                                    </p:animEffect>
                                    <p:anim calcmode="lin" valueType="num">
                                      <p:cBhvr>
                                        <p:cTn id="16" dur="2000" fill="hold"/>
                                        <p:tgtEl>
                                          <p:spTgt spid="25"/>
                                        </p:tgtEl>
                                        <p:attrNameLst>
                                          <p:attrName>ppt_x</p:attrName>
                                        </p:attrNameLst>
                                      </p:cBhvr>
                                      <p:tavLst>
                                        <p:tav tm="0">
                                          <p:val>
                                            <p:strVal val="#ppt_x"/>
                                          </p:val>
                                        </p:tav>
                                        <p:tav tm="100000">
                                          <p:val>
                                            <p:strVal val="#ppt_x"/>
                                          </p:val>
                                        </p:tav>
                                      </p:tavLst>
                                    </p:anim>
                                    <p:anim calcmode="lin" valueType="num">
                                      <p:cBhvr>
                                        <p:cTn id="17" dur="2000" fill="hold"/>
                                        <p:tgtEl>
                                          <p:spTgt spid="25"/>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2000"/>
                                        <p:tgtEl>
                                          <p:spTgt spid="29"/>
                                        </p:tgtEl>
                                      </p:cBhvr>
                                    </p:animEffect>
                                    <p:anim calcmode="lin" valueType="num">
                                      <p:cBhvr>
                                        <p:cTn id="21" dur="2000" fill="hold"/>
                                        <p:tgtEl>
                                          <p:spTgt spid="29"/>
                                        </p:tgtEl>
                                        <p:attrNameLst>
                                          <p:attrName>ppt_x</p:attrName>
                                        </p:attrNameLst>
                                      </p:cBhvr>
                                      <p:tavLst>
                                        <p:tav tm="0">
                                          <p:val>
                                            <p:strVal val="#ppt_x"/>
                                          </p:val>
                                        </p:tav>
                                        <p:tav tm="100000">
                                          <p:val>
                                            <p:strVal val="#ppt_x"/>
                                          </p:val>
                                        </p:tav>
                                      </p:tavLst>
                                    </p:anim>
                                    <p:anim calcmode="lin" valueType="num">
                                      <p:cBhvr>
                                        <p:cTn id="22" dur="2000" fill="hold"/>
                                        <p:tgtEl>
                                          <p:spTgt spid="2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2000"/>
                                        <p:tgtEl>
                                          <p:spTgt spid="32"/>
                                        </p:tgtEl>
                                      </p:cBhvr>
                                    </p:animEffect>
                                    <p:anim calcmode="lin" valueType="num">
                                      <p:cBhvr>
                                        <p:cTn id="26" dur="2000" fill="hold"/>
                                        <p:tgtEl>
                                          <p:spTgt spid="32"/>
                                        </p:tgtEl>
                                        <p:attrNameLst>
                                          <p:attrName>ppt_x</p:attrName>
                                        </p:attrNameLst>
                                      </p:cBhvr>
                                      <p:tavLst>
                                        <p:tav tm="0">
                                          <p:val>
                                            <p:strVal val="#ppt_x"/>
                                          </p:val>
                                        </p:tav>
                                        <p:tav tm="100000">
                                          <p:val>
                                            <p:strVal val="#ppt_x"/>
                                          </p:val>
                                        </p:tav>
                                      </p:tavLst>
                                    </p:anim>
                                    <p:anim calcmode="lin" valueType="num">
                                      <p:cBhvr>
                                        <p:cTn id="27" dur="2000" fill="hold"/>
                                        <p:tgtEl>
                                          <p:spTgt spid="32"/>
                                        </p:tgtEl>
                                        <p:attrNameLst>
                                          <p:attrName>ppt_y</p:attrName>
                                        </p:attrNameLst>
                                      </p:cBhvr>
                                      <p:tavLst>
                                        <p:tav tm="0">
                                          <p:val>
                                            <p:strVal val="#ppt_y-.1"/>
                                          </p:val>
                                        </p:tav>
                                        <p:tav tm="100000">
                                          <p:val>
                                            <p:strVal val="#ppt_y"/>
                                          </p:val>
                                        </p:tav>
                                      </p:tavLst>
                                    </p:anim>
                                  </p:childTnLst>
                                </p:cTn>
                              </p:par>
                              <p:par>
                                <p:cTn id="28" presetID="22" presetClass="entr" presetSubtype="8"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2000"/>
                                        <p:tgtEl>
                                          <p:spTgt spid="3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2000"/>
                                        <p:tgtEl>
                                          <p:spTgt spid="2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left)">
                                      <p:cBhvr>
                                        <p:cTn id="36" dur="2000"/>
                                        <p:tgtEl>
                                          <p:spTgt spid="33"/>
                                        </p:tgtEl>
                                      </p:cBhvr>
                                    </p:animEffect>
                                  </p:childTnLst>
                                </p:cTn>
                              </p:par>
                              <p:par>
                                <p:cTn id="37" presetID="47"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2000"/>
                                        <p:tgtEl>
                                          <p:spTgt spid="22"/>
                                        </p:tgtEl>
                                      </p:cBhvr>
                                    </p:animEffect>
                                    <p:anim calcmode="lin" valueType="num">
                                      <p:cBhvr>
                                        <p:cTn id="40" dur="2000" fill="hold"/>
                                        <p:tgtEl>
                                          <p:spTgt spid="22"/>
                                        </p:tgtEl>
                                        <p:attrNameLst>
                                          <p:attrName>ppt_x</p:attrName>
                                        </p:attrNameLst>
                                      </p:cBhvr>
                                      <p:tavLst>
                                        <p:tav tm="0">
                                          <p:val>
                                            <p:strVal val="#ppt_x"/>
                                          </p:val>
                                        </p:tav>
                                        <p:tav tm="100000">
                                          <p:val>
                                            <p:strVal val="#ppt_x"/>
                                          </p:val>
                                        </p:tav>
                                      </p:tavLst>
                                    </p:anim>
                                    <p:anim calcmode="lin" valueType="num">
                                      <p:cBhvr>
                                        <p:cTn id="41" dur="2000" fill="hold"/>
                                        <p:tgtEl>
                                          <p:spTgt spid="22"/>
                                        </p:tgtEl>
                                        <p:attrNameLst>
                                          <p:attrName>ppt_y</p:attrName>
                                        </p:attrNameLst>
                                      </p:cBhvr>
                                      <p:tavLst>
                                        <p:tav tm="0">
                                          <p:val>
                                            <p:strVal val="#ppt_y-.1"/>
                                          </p:val>
                                        </p:tav>
                                        <p:tav tm="100000">
                                          <p:val>
                                            <p:strVal val="#ppt_y"/>
                                          </p:val>
                                        </p:tav>
                                      </p:tavLst>
                                    </p:anim>
                                  </p:childTnLst>
                                </p:cTn>
                              </p:par>
                              <p:par>
                                <p:cTn id="42" presetID="22" presetClass="entr" presetSubtype="8"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wipe(left)">
                                      <p:cBhvr>
                                        <p:cTn id="44" dur="2000"/>
                                        <p:tgtEl>
                                          <p:spTgt spid="2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left)">
                                      <p:cBhvr>
                                        <p:cTn id="47"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9" grpId="0" animBg="1"/>
      <p:bldP spid="30" grpId="0"/>
      <p:bldP spid="32" grpId="0" animBg="1"/>
      <p:bldP spid="33" grpId="0"/>
      <p:bldP spid="22" grpId="0" animBg="1"/>
      <p:bldP spid="27" grpId="0"/>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gradFill flip="none" rotWithShape="1">
            <a:gsLst>
              <a:gs pos="36000">
                <a:schemeClr val="accent4"/>
              </a:gs>
              <a:gs pos="71000">
                <a:schemeClr val="accent2"/>
              </a:gs>
              <a:gs pos="100000">
                <a:schemeClr val="tx2"/>
              </a:gs>
            </a:gsLst>
            <a:path path="circle">
              <a:fillToRect l="50000" t="50000" r="50000" b="50000"/>
            </a:path>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 y="-99629"/>
            <a:ext cx="12192000" cy="6858001"/>
          </a:xfrm>
          <a:prstGeom prst="rect">
            <a:avLst/>
          </a:prstGeom>
        </p:spPr>
      </p:pic>
      <p:sp>
        <p:nvSpPr>
          <p:cNvPr id="8" name="TextBox 7"/>
          <p:cNvSpPr txBox="1"/>
          <p:nvPr/>
        </p:nvSpPr>
        <p:spPr>
          <a:xfrm>
            <a:off x="2056272" y="2467596"/>
            <a:ext cx="8079456" cy="1723549"/>
          </a:xfrm>
          <a:prstGeom prst="rect">
            <a:avLst/>
          </a:prstGeom>
          <a:solidFill>
            <a:srgbClr val="00C7BF"/>
          </a:solidFill>
          <a:effectLst>
            <a:softEdge rad="101600"/>
          </a:effectLst>
        </p:spPr>
        <p:txBody>
          <a:bodyPr wrap="none" rtlCol="0">
            <a:spAutoFit/>
          </a:bodyPr>
          <a:lstStyle/>
          <a:p>
            <a:pPr algn="ctr"/>
            <a:r>
              <a:rPr lang="en-US" sz="4400" dirty="0">
                <a:latin typeface="Century Gothic"/>
                <a:cs typeface="Century Gothic"/>
              </a:rPr>
              <a:t>Analysis of</a:t>
            </a:r>
          </a:p>
          <a:p>
            <a:pPr algn="ctr"/>
            <a:r>
              <a:rPr lang="en-US" sz="4400" dirty="0">
                <a:latin typeface="Century Gothic"/>
                <a:cs typeface="Century Gothic"/>
              </a:rPr>
              <a:t>Micro-Mechanics (SGX: 5DD)</a:t>
            </a:r>
          </a:p>
          <a:p>
            <a:pPr algn="ctr"/>
            <a:r>
              <a:rPr lang="en-US" dirty="0">
                <a:solidFill>
                  <a:schemeClr val="tx1">
                    <a:lumMod val="65000"/>
                    <a:lumOff val="35000"/>
                  </a:schemeClr>
                </a:solidFill>
                <a:latin typeface="Century Gothic"/>
                <a:cs typeface="Century Gothic"/>
              </a:rPr>
              <a:t>Data accurate as of 30/10/2018</a:t>
            </a:r>
          </a:p>
        </p:txBody>
      </p:sp>
      <p:pic>
        <p:nvPicPr>
          <p:cNvPr id="3" name="Picture 2">
            <a:extLst>
              <a:ext uri="{FF2B5EF4-FFF2-40B4-BE49-F238E27FC236}">
                <a16:creationId xmlns:a16="http://schemas.microsoft.com/office/drawing/2014/main" id="{E582265B-8962-491B-8172-96B4D504B1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4764" y="4386831"/>
            <a:ext cx="5236627" cy="1323438"/>
          </a:xfrm>
          <a:prstGeom prst="rect">
            <a:avLst/>
          </a:prstGeom>
        </p:spPr>
      </p:pic>
    </p:spTree>
    <p:extLst>
      <p:ext uri="{BB962C8B-B14F-4D97-AF65-F5344CB8AC3E}">
        <p14:creationId xmlns:p14="http://schemas.microsoft.com/office/powerpoint/2010/main" val="13478512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Financial Tenets: High Return on Equity (ROE)</a:t>
            </a:r>
          </a:p>
        </p:txBody>
      </p:sp>
      <p:sp>
        <p:nvSpPr>
          <p:cNvPr id="16" name="Rectangle 15">
            <a:extLst>
              <a:ext uri="{FF2B5EF4-FFF2-40B4-BE49-F238E27FC236}">
                <a16:creationId xmlns:a16="http://schemas.microsoft.com/office/drawing/2014/main" id="{B0FF23F2-39E9-4D72-8004-4F178DC4E87C}"/>
              </a:ext>
            </a:extLst>
          </p:cNvPr>
          <p:cNvSpPr/>
          <p:nvPr/>
        </p:nvSpPr>
        <p:spPr>
          <a:xfrm>
            <a:off x="2563354" y="5081286"/>
            <a:ext cx="6702618" cy="1938992"/>
          </a:xfrm>
          <a:prstGeom prst="rect">
            <a:avLst/>
          </a:prstGeom>
        </p:spPr>
        <p:txBody>
          <a:bodyPr wrap="square">
            <a:spAutoFit/>
          </a:bodyPr>
          <a:lstStyle/>
          <a:p>
            <a:r>
              <a:rPr lang="en-SG" sz="2000" b="1" dirty="0">
                <a:latin typeface="Century Gothic"/>
                <a:cs typeface="Century Gothic"/>
              </a:rPr>
              <a:t>ROE has grown from 15% in FY2018 to 30% in FY2018</a:t>
            </a:r>
          </a:p>
          <a:p>
            <a:endParaRPr lang="en-SG" sz="2000" b="1" dirty="0">
              <a:latin typeface="Century Gothic"/>
              <a:cs typeface="Century Gothic"/>
            </a:endParaRPr>
          </a:p>
          <a:p>
            <a:pPr marL="685800" indent="-342900">
              <a:buFont typeface="Arial" panose="020B0604020202020204" pitchFamily="34" charset="0"/>
              <a:buChar char="•"/>
            </a:pPr>
            <a:r>
              <a:rPr lang="en-SG" sz="2000" dirty="0">
                <a:latin typeface="Century Gothic"/>
                <a:cs typeface="Century Gothic"/>
              </a:rPr>
              <a:t>Coincides with the Groups efforts to boost productivity and efficiency through cost cutting measures and implementation of IT</a:t>
            </a:r>
          </a:p>
          <a:p>
            <a:pPr lvl="1"/>
            <a:endParaRPr lang="en-SG" sz="2000" dirty="0">
              <a:latin typeface="Century Gothic"/>
              <a:cs typeface="Century Gothic"/>
            </a:endParaRPr>
          </a:p>
        </p:txBody>
      </p:sp>
      <p:pic>
        <p:nvPicPr>
          <p:cNvPr id="2" name="Picture 1">
            <a:extLst>
              <a:ext uri="{FF2B5EF4-FFF2-40B4-BE49-F238E27FC236}">
                <a16:creationId xmlns:a16="http://schemas.microsoft.com/office/drawing/2014/main" id="{68AFA8BD-CE44-431F-9677-F529D822D8CE}"/>
              </a:ext>
            </a:extLst>
          </p:cNvPr>
          <p:cNvPicPr>
            <a:picLocks noChangeAspect="1"/>
          </p:cNvPicPr>
          <p:nvPr/>
        </p:nvPicPr>
        <p:blipFill>
          <a:blip r:embed="rId3"/>
          <a:stretch>
            <a:fillRect/>
          </a:stretch>
        </p:blipFill>
        <p:spPr>
          <a:xfrm>
            <a:off x="2106592" y="1169043"/>
            <a:ext cx="7616142" cy="3912243"/>
          </a:xfrm>
          <a:prstGeom prst="rect">
            <a:avLst/>
          </a:prstGeom>
        </p:spPr>
      </p:pic>
    </p:spTree>
    <p:extLst>
      <p:ext uri="{BB962C8B-B14F-4D97-AF65-F5344CB8AC3E}">
        <p14:creationId xmlns:p14="http://schemas.microsoft.com/office/powerpoint/2010/main" val="414290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Financial Tenets: Consistent Earnings Growth</a:t>
            </a:r>
          </a:p>
        </p:txBody>
      </p:sp>
      <p:sp>
        <p:nvSpPr>
          <p:cNvPr id="16" name="Rectangle 15">
            <a:extLst>
              <a:ext uri="{FF2B5EF4-FFF2-40B4-BE49-F238E27FC236}">
                <a16:creationId xmlns:a16="http://schemas.microsoft.com/office/drawing/2014/main" id="{B0FF23F2-39E9-4D72-8004-4F178DC4E87C}"/>
              </a:ext>
            </a:extLst>
          </p:cNvPr>
          <p:cNvSpPr/>
          <p:nvPr/>
        </p:nvSpPr>
        <p:spPr>
          <a:xfrm>
            <a:off x="1958795" y="5081286"/>
            <a:ext cx="7425598" cy="1938992"/>
          </a:xfrm>
          <a:prstGeom prst="rect">
            <a:avLst/>
          </a:prstGeom>
        </p:spPr>
        <p:txBody>
          <a:bodyPr wrap="square">
            <a:spAutoFit/>
          </a:bodyPr>
          <a:lstStyle/>
          <a:p>
            <a:r>
              <a:rPr lang="en-SG" sz="2000" b="1" dirty="0">
                <a:latin typeface="Century Gothic"/>
                <a:cs typeface="Century Gothic"/>
              </a:rPr>
              <a:t>Net income has made an impressive recover from FY2009</a:t>
            </a:r>
          </a:p>
          <a:p>
            <a:endParaRPr lang="en-SG" sz="2000" b="1" dirty="0">
              <a:latin typeface="Century Gothic"/>
              <a:cs typeface="Century Gothic"/>
            </a:endParaRPr>
          </a:p>
          <a:p>
            <a:pPr marL="685800" indent="-342900">
              <a:buFont typeface="Arial" panose="020B0604020202020204" pitchFamily="34" charset="0"/>
              <a:buChar char="•"/>
            </a:pPr>
            <a:r>
              <a:rPr lang="en-SG" sz="2000" dirty="0">
                <a:latin typeface="Century Gothic"/>
                <a:cs typeface="Century Gothic"/>
              </a:rPr>
              <a:t>Coincides with the Groups efforts to boost productivity and efficiency through cost cutting measures and implementation of IT</a:t>
            </a:r>
          </a:p>
          <a:p>
            <a:pPr lvl="1"/>
            <a:endParaRPr lang="en-SG" sz="2000" dirty="0">
              <a:latin typeface="Century Gothic"/>
              <a:cs typeface="Century Gothic"/>
            </a:endParaRPr>
          </a:p>
        </p:txBody>
      </p:sp>
      <p:pic>
        <p:nvPicPr>
          <p:cNvPr id="5" name="Picture 4">
            <a:extLst>
              <a:ext uri="{FF2B5EF4-FFF2-40B4-BE49-F238E27FC236}">
                <a16:creationId xmlns:a16="http://schemas.microsoft.com/office/drawing/2014/main" id="{70446FE0-A75B-4419-9CFF-D8C421CC6F99}"/>
              </a:ext>
            </a:extLst>
          </p:cNvPr>
          <p:cNvPicPr>
            <a:picLocks noChangeAspect="1"/>
          </p:cNvPicPr>
          <p:nvPr/>
        </p:nvPicPr>
        <p:blipFill>
          <a:blip r:embed="rId3"/>
          <a:stretch>
            <a:fillRect/>
          </a:stretch>
        </p:blipFill>
        <p:spPr>
          <a:xfrm>
            <a:off x="1886673" y="1145894"/>
            <a:ext cx="7569843" cy="3935392"/>
          </a:xfrm>
          <a:prstGeom prst="rect">
            <a:avLst/>
          </a:prstGeom>
        </p:spPr>
      </p:pic>
    </p:spTree>
    <p:extLst>
      <p:ext uri="{BB962C8B-B14F-4D97-AF65-F5344CB8AC3E}">
        <p14:creationId xmlns:p14="http://schemas.microsoft.com/office/powerpoint/2010/main" val="319975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Financial Tenets: Consistent Free Cash Flows</a:t>
            </a:r>
          </a:p>
        </p:txBody>
      </p:sp>
      <p:sp>
        <p:nvSpPr>
          <p:cNvPr id="16" name="Rectangle 15">
            <a:extLst>
              <a:ext uri="{FF2B5EF4-FFF2-40B4-BE49-F238E27FC236}">
                <a16:creationId xmlns:a16="http://schemas.microsoft.com/office/drawing/2014/main" id="{B0FF23F2-39E9-4D72-8004-4F178DC4E87C}"/>
              </a:ext>
            </a:extLst>
          </p:cNvPr>
          <p:cNvSpPr/>
          <p:nvPr/>
        </p:nvSpPr>
        <p:spPr>
          <a:xfrm>
            <a:off x="1958795" y="5081286"/>
            <a:ext cx="7425598" cy="1938992"/>
          </a:xfrm>
          <a:prstGeom prst="rect">
            <a:avLst/>
          </a:prstGeom>
        </p:spPr>
        <p:txBody>
          <a:bodyPr wrap="square">
            <a:spAutoFit/>
          </a:bodyPr>
          <a:lstStyle/>
          <a:p>
            <a:r>
              <a:rPr lang="en-SG" sz="2000" b="1" dirty="0">
                <a:latin typeface="Century Gothic"/>
                <a:cs typeface="Century Gothic"/>
              </a:rPr>
              <a:t>Operating Cashflows have always exceeded CAPEX, generating consistent Free Cash Flows</a:t>
            </a:r>
          </a:p>
          <a:p>
            <a:endParaRPr lang="en-SG" sz="2000" b="1" dirty="0">
              <a:latin typeface="Century Gothic"/>
              <a:cs typeface="Century Gothic"/>
            </a:endParaRPr>
          </a:p>
          <a:p>
            <a:pPr marL="685800" indent="-342900">
              <a:buFont typeface="Arial" panose="020B0604020202020204" pitchFamily="34" charset="0"/>
              <a:buChar char="•"/>
            </a:pPr>
            <a:r>
              <a:rPr lang="en-SG" sz="2000" dirty="0">
                <a:latin typeface="Century Gothic"/>
                <a:cs typeface="Century Gothic"/>
              </a:rPr>
              <a:t>Operating Cashflows have also increased while CAPEX stayed relatively consistent</a:t>
            </a:r>
          </a:p>
          <a:p>
            <a:pPr lvl="1"/>
            <a:endParaRPr lang="en-SG" sz="2000" dirty="0">
              <a:latin typeface="Century Gothic"/>
              <a:cs typeface="Century Gothic"/>
            </a:endParaRPr>
          </a:p>
        </p:txBody>
      </p:sp>
      <p:pic>
        <p:nvPicPr>
          <p:cNvPr id="2" name="Picture 1">
            <a:extLst>
              <a:ext uri="{FF2B5EF4-FFF2-40B4-BE49-F238E27FC236}">
                <a16:creationId xmlns:a16="http://schemas.microsoft.com/office/drawing/2014/main" id="{B9BCEB2D-5AD5-486B-990D-C19B6CABC95B}"/>
              </a:ext>
            </a:extLst>
          </p:cNvPr>
          <p:cNvPicPr>
            <a:picLocks noChangeAspect="1"/>
          </p:cNvPicPr>
          <p:nvPr/>
        </p:nvPicPr>
        <p:blipFill>
          <a:blip r:embed="rId3"/>
          <a:stretch>
            <a:fillRect/>
          </a:stretch>
        </p:blipFill>
        <p:spPr>
          <a:xfrm>
            <a:off x="1958795" y="1076446"/>
            <a:ext cx="7425598" cy="4004840"/>
          </a:xfrm>
          <a:prstGeom prst="rect">
            <a:avLst/>
          </a:prstGeom>
        </p:spPr>
      </p:pic>
    </p:spTree>
    <p:extLst>
      <p:ext uri="{BB962C8B-B14F-4D97-AF65-F5344CB8AC3E}">
        <p14:creationId xmlns:p14="http://schemas.microsoft.com/office/powerpoint/2010/main" val="2703427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Financial Tenets: Robust Balance Sheet</a:t>
            </a:r>
          </a:p>
        </p:txBody>
      </p:sp>
      <p:sp>
        <p:nvSpPr>
          <p:cNvPr id="16" name="Rectangle 15">
            <a:extLst>
              <a:ext uri="{FF2B5EF4-FFF2-40B4-BE49-F238E27FC236}">
                <a16:creationId xmlns:a16="http://schemas.microsoft.com/office/drawing/2014/main" id="{B0FF23F2-39E9-4D72-8004-4F178DC4E87C}"/>
              </a:ext>
            </a:extLst>
          </p:cNvPr>
          <p:cNvSpPr/>
          <p:nvPr/>
        </p:nvSpPr>
        <p:spPr>
          <a:xfrm>
            <a:off x="2169738" y="4166886"/>
            <a:ext cx="7425598" cy="1938992"/>
          </a:xfrm>
          <a:prstGeom prst="rect">
            <a:avLst/>
          </a:prstGeom>
        </p:spPr>
        <p:txBody>
          <a:bodyPr wrap="square">
            <a:spAutoFit/>
          </a:bodyPr>
          <a:lstStyle/>
          <a:p>
            <a:r>
              <a:rPr lang="en-SG" sz="2000" b="1" dirty="0">
                <a:latin typeface="Century Gothic"/>
                <a:cs typeface="Century Gothic"/>
              </a:rPr>
              <a:t>Operating Cashflows have always exceeded Capex, generating consistent Free Cash Flows</a:t>
            </a:r>
          </a:p>
          <a:p>
            <a:endParaRPr lang="en-SG" sz="2000" b="1" dirty="0">
              <a:latin typeface="Century Gothic"/>
              <a:cs typeface="Century Gothic"/>
            </a:endParaRPr>
          </a:p>
          <a:p>
            <a:pPr marL="685800" indent="-342900">
              <a:buFont typeface="Arial" panose="020B0604020202020204" pitchFamily="34" charset="0"/>
              <a:buChar char="•"/>
            </a:pPr>
            <a:r>
              <a:rPr lang="en-SG" sz="2000" dirty="0">
                <a:latin typeface="Century Gothic"/>
                <a:cs typeface="Century Gothic"/>
              </a:rPr>
              <a:t>Operating Cashflows have also increased while CAPEX stayed relatively consistent</a:t>
            </a:r>
          </a:p>
          <a:p>
            <a:pPr lvl="1"/>
            <a:endParaRPr lang="en-SG" sz="2000" dirty="0">
              <a:latin typeface="Century Gothic"/>
              <a:cs typeface="Century Gothic"/>
            </a:endParaRPr>
          </a:p>
        </p:txBody>
      </p:sp>
      <p:graphicFrame>
        <p:nvGraphicFramePr>
          <p:cNvPr id="6" name="Table 5">
            <a:extLst>
              <a:ext uri="{FF2B5EF4-FFF2-40B4-BE49-F238E27FC236}">
                <a16:creationId xmlns:a16="http://schemas.microsoft.com/office/drawing/2014/main" id="{FD1E4F94-B601-4254-8319-F1C4D9BE85DB}"/>
              </a:ext>
            </a:extLst>
          </p:cNvPr>
          <p:cNvGraphicFramePr>
            <a:graphicFrameLocks noGrp="1"/>
          </p:cNvGraphicFramePr>
          <p:nvPr>
            <p:extLst>
              <p:ext uri="{D42A27DB-BD31-4B8C-83A1-F6EECF244321}">
                <p14:modId xmlns:p14="http://schemas.microsoft.com/office/powerpoint/2010/main" val="762247823"/>
              </p:ext>
            </p:extLst>
          </p:nvPr>
        </p:nvGraphicFramePr>
        <p:xfrm>
          <a:off x="937549" y="1115040"/>
          <a:ext cx="10340053" cy="4990838"/>
        </p:xfrm>
        <a:graphic>
          <a:graphicData uri="http://schemas.openxmlformats.org/drawingml/2006/table">
            <a:tbl>
              <a:tblPr/>
              <a:tblGrid>
                <a:gridCol w="4102043">
                  <a:extLst>
                    <a:ext uri="{9D8B030D-6E8A-4147-A177-3AD203B41FA5}">
                      <a16:colId xmlns:a16="http://schemas.microsoft.com/office/drawing/2014/main" val="20000"/>
                    </a:ext>
                  </a:extLst>
                </a:gridCol>
                <a:gridCol w="1247602">
                  <a:extLst>
                    <a:ext uri="{9D8B030D-6E8A-4147-A177-3AD203B41FA5}">
                      <a16:colId xmlns:a16="http://schemas.microsoft.com/office/drawing/2014/main" val="3394189978"/>
                    </a:ext>
                  </a:extLst>
                </a:gridCol>
                <a:gridCol w="1247602">
                  <a:extLst>
                    <a:ext uri="{9D8B030D-6E8A-4147-A177-3AD203B41FA5}">
                      <a16:colId xmlns:a16="http://schemas.microsoft.com/office/drawing/2014/main" val="20001"/>
                    </a:ext>
                  </a:extLst>
                </a:gridCol>
                <a:gridCol w="1247602">
                  <a:extLst>
                    <a:ext uri="{9D8B030D-6E8A-4147-A177-3AD203B41FA5}">
                      <a16:colId xmlns:a16="http://schemas.microsoft.com/office/drawing/2014/main" val="20002"/>
                    </a:ext>
                  </a:extLst>
                </a:gridCol>
                <a:gridCol w="1247602">
                  <a:extLst>
                    <a:ext uri="{9D8B030D-6E8A-4147-A177-3AD203B41FA5}">
                      <a16:colId xmlns:a16="http://schemas.microsoft.com/office/drawing/2014/main" val="20003"/>
                    </a:ext>
                  </a:extLst>
                </a:gridCol>
                <a:gridCol w="1247602">
                  <a:extLst>
                    <a:ext uri="{9D8B030D-6E8A-4147-A177-3AD203B41FA5}">
                      <a16:colId xmlns:a16="http://schemas.microsoft.com/office/drawing/2014/main" val="20004"/>
                    </a:ext>
                  </a:extLst>
                </a:gridCol>
              </a:tblGrid>
              <a:tr h="53955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75000"/>
                              <a:lumOff val="25000"/>
                            </a:schemeClr>
                          </a:solidFill>
                          <a:latin typeface="Century Gothic"/>
                          <a:cs typeface="Century Gothic"/>
                        </a:rPr>
                        <a:t>SGD($1000’s)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ctr"/>
                      <a:r>
                        <a:rPr lang="en-IN" sz="1800" b="0" i="0" u="none" strike="noStrike" dirty="0">
                          <a:solidFill>
                            <a:schemeClr val="tx1">
                              <a:lumMod val="75000"/>
                              <a:lumOff val="25000"/>
                            </a:schemeClr>
                          </a:solidFill>
                          <a:latin typeface="Century Gothic"/>
                          <a:cs typeface="Century Gothic"/>
                        </a:rPr>
                        <a:t>FY14</a:t>
                      </a:r>
                    </a:p>
                  </a:txBody>
                  <a:tcPr marL="36000" marR="36000" marT="3600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FY15</a:t>
                      </a:r>
                    </a:p>
                  </a:txBody>
                  <a:tcPr marL="36000" marR="36000" marT="3600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FY16</a:t>
                      </a:r>
                    </a:p>
                  </a:txBody>
                  <a:tcPr marL="36000" marR="36000" marT="3600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FY17</a:t>
                      </a:r>
                    </a:p>
                  </a:txBody>
                  <a:tcPr marL="36000" marR="36000" marT="3600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FY18</a:t>
                      </a:r>
                    </a:p>
                  </a:txBody>
                  <a:tcPr marL="36000" marR="36000" marT="36000" marB="3600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0" i="0" u="none" strike="noStrike" dirty="0">
                          <a:solidFill>
                            <a:schemeClr val="tx1">
                              <a:lumMod val="65000"/>
                              <a:lumOff val="35000"/>
                            </a:schemeClr>
                          </a:solidFill>
                          <a:latin typeface="Century Gothic"/>
                          <a:cs typeface="Century Gothic"/>
                        </a:rPr>
                        <a:t>Current Assets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23,778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28,838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33,691</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38,998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37,564</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0" i="0" u="none" strike="noStrike" dirty="0">
                          <a:solidFill>
                            <a:schemeClr val="tx1">
                              <a:lumMod val="65000"/>
                              <a:lumOff val="35000"/>
                            </a:schemeClr>
                          </a:solidFill>
                          <a:latin typeface="Century Gothic"/>
                          <a:cs typeface="Century Gothic"/>
                        </a:rPr>
                        <a:t>Non–current Assets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27,157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26,918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25,644</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26,586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rPr>
                        <a:t>35,726</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2"/>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0" i="0" u="none" strike="noStrike" dirty="0">
                          <a:solidFill>
                            <a:schemeClr val="tx1">
                              <a:lumMod val="65000"/>
                              <a:lumOff val="35000"/>
                            </a:schemeClr>
                          </a:solidFill>
                          <a:latin typeface="Century Gothic"/>
                          <a:cs typeface="Century Gothic"/>
                        </a:rPr>
                        <a:t>Current Liabilities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8,539</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7,527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7,545</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9,137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9,623</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0" i="0" u="none" strike="noStrike" dirty="0">
                          <a:solidFill>
                            <a:schemeClr val="tx1">
                              <a:lumMod val="65000"/>
                              <a:lumOff val="35000"/>
                            </a:schemeClr>
                          </a:solidFill>
                          <a:latin typeface="Century Gothic"/>
                          <a:cs typeface="Century Gothic"/>
                        </a:rPr>
                        <a:t>Non–current Liabilities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1,283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1,547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1,344</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a:solidFill>
                            <a:schemeClr val="tx1">
                              <a:lumMod val="50000"/>
                              <a:lumOff val="50000"/>
                            </a:schemeClr>
                          </a:solidFill>
                          <a:latin typeface="Century Gothic"/>
                          <a:ea typeface="+mn-ea"/>
                          <a:cs typeface="+mn-cs"/>
                        </a:rPr>
                        <a:t>1,686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3,362</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4"/>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1" i="0" u="none" strike="noStrike" kern="1200" dirty="0">
                          <a:solidFill>
                            <a:schemeClr val="tx1"/>
                          </a:solidFill>
                          <a:latin typeface="Century Gothic"/>
                          <a:cs typeface="Century Gothic"/>
                        </a:rPr>
                        <a:t>Current Ratio</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2.78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3.83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4.47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4.27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3.90</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1" i="0" u="none" strike="noStrike" kern="1200" dirty="0">
                          <a:solidFill>
                            <a:schemeClr val="tx1"/>
                          </a:solidFill>
                          <a:latin typeface="Century Gothic"/>
                          <a:cs typeface="Century Gothic"/>
                        </a:rPr>
                        <a:t>Total Ratio</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SG" sz="1800" b="1" i="0" u="none" strike="noStrike" kern="1200" dirty="0">
                          <a:solidFill>
                            <a:schemeClr val="tx1"/>
                          </a:solidFill>
                          <a:latin typeface="Century Gothic"/>
                          <a:ea typeface="+mn-ea"/>
                          <a:cs typeface="+mn-cs"/>
                        </a:rPr>
                        <a:t>5.19</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SG" sz="1800" b="1" i="0" u="none" strike="noStrike" kern="1200" dirty="0">
                          <a:solidFill>
                            <a:schemeClr val="tx1"/>
                          </a:solidFill>
                          <a:latin typeface="Century Gothic"/>
                          <a:ea typeface="+mn-ea"/>
                          <a:cs typeface="+mn-cs"/>
                        </a:rPr>
                        <a:t>6.14</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SG" sz="1800" b="1" i="0" u="none" strike="noStrike" kern="1200" dirty="0">
                          <a:solidFill>
                            <a:schemeClr val="tx1"/>
                          </a:solidFill>
                          <a:latin typeface="Century Gothic"/>
                          <a:ea typeface="+mn-ea"/>
                          <a:cs typeface="+mn-cs"/>
                        </a:rPr>
                        <a:t>6.68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SG" sz="1800" b="1" i="0" u="none" strike="noStrike" kern="1200" dirty="0">
                          <a:solidFill>
                            <a:schemeClr val="tx1"/>
                          </a:solidFill>
                          <a:latin typeface="Century Gothic"/>
                          <a:ea typeface="+mn-ea"/>
                          <a:cs typeface="+mn-cs"/>
                        </a:rPr>
                        <a:t>6.06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SG" sz="1800" b="1" i="0" u="none" strike="noStrike" kern="1200" dirty="0">
                          <a:solidFill>
                            <a:schemeClr val="tx1"/>
                          </a:solidFill>
                          <a:latin typeface="Century Gothic"/>
                          <a:ea typeface="+mn-ea"/>
                          <a:cs typeface="+mn-cs"/>
                        </a:rPr>
                        <a:t>5.64</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6"/>
                  </a:ext>
                </a:extLst>
              </a:tr>
              <a:tr h="635897">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l" fontAlgn="b"/>
                      <a:r>
                        <a:rPr lang="en-IN" sz="1800" b="1" i="0" u="none" strike="noStrike" dirty="0">
                          <a:solidFill>
                            <a:schemeClr val="tx1"/>
                          </a:solidFill>
                          <a:latin typeface="Century Gothic"/>
                          <a:cs typeface="Century Gothic"/>
                        </a:rPr>
                        <a:t>Net Gearing Ratio</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0.03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0.13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0.22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0.23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1" i="0" u="none" strike="noStrike" kern="1200" dirty="0">
                          <a:solidFill>
                            <a:schemeClr val="tx1"/>
                          </a:solidFill>
                          <a:latin typeface="Century Gothic"/>
                          <a:ea typeface="+mn-ea"/>
                          <a:cs typeface="+mn-cs"/>
                        </a:rPr>
                        <a:t>0.13</a:t>
                      </a: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93143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amuel-zeller-34751-unsplash.jpg"/>
          <p:cNvPicPr>
            <a:picLocks noChangeAspect="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22221" r="13849" b="17306"/>
          <a:stretch/>
        </p:blipFill>
        <p:spPr>
          <a:xfrm>
            <a:off x="6223000" y="0"/>
            <a:ext cx="5969000" cy="6858000"/>
          </a:xfrm>
          <a:prstGeom prst="rect">
            <a:avLst/>
          </a:prstGeom>
        </p:spPr>
      </p:pic>
      <p:pic>
        <p:nvPicPr>
          <p:cNvPr id="6" name="Picture 5" descr="Untitled-1.psd"/>
          <p:cNvPicPr>
            <a:picLocks noChangeAspect="1"/>
          </p:cNvPicPr>
          <p:nvPr/>
        </p:nvPicPr>
        <p:blipFill rotWithShape="1">
          <a:blip r:embed="rId4">
            <a:extLst>
              <a:ext uri="{28A0092B-C50C-407E-A947-70E740481C1C}">
                <a14:useLocalDpi xmlns:a14="http://schemas.microsoft.com/office/drawing/2010/main" val="0"/>
              </a:ext>
            </a:extLst>
          </a:blip>
          <a:srcRect t="2941"/>
          <a:stretch/>
        </p:blipFill>
        <p:spPr>
          <a:xfrm>
            <a:off x="-126999" y="0"/>
            <a:ext cx="12192000" cy="6858000"/>
          </a:xfrm>
          <a:prstGeom prst="rect">
            <a:avLst/>
          </a:prstGeom>
        </p:spPr>
      </p:pic>
      <p:sp>
        <p:nvSpPr>
          <p:cNvPr id="24" name="TextBox 23"/>
          <p:cNvSpPr txBox="1"/>
          <p:nvPr/>
        </p:nvSpPr>
        <p:spPr>
          <a:xfrm>
            <a:off x="839010" y="331146"/>
            <a:ext cx="3994727" cy="523220"/>
          </a:xfrm>
          <a:prstGeom prst="rect">
            <a:avLst/>
          </a:prstGeom>
          <a:noFill/>
        </p:spPr>
        <p:txBody>
          <a:bodyPr wrap="square" lIns="0" tIns="0" rIns="0" bIns="0" rtlCol="0">
            <a:spAutoFit/>
          </a:bodyPr>
          <a:lstStyle/>
          <a:p>
            <a:r>
              <a:rPr lang="en-US" sz="3400" b="1" dirty="0">
                <a:latin typeface="Century Gothic"/>
                <a:cs typeface="Century Gothic"/>
              </a:rPr>
              <a:t>Valuation Tenets</a:t>
            </a:r>
          </a:p>
        </p:txBody>
      </p:sp>
      <p:sp>
        <p:nvSpPr>
          <p:cNvPr id="25" name="Oval 24"/>
          <p:cNvSpPr/>
          <p:nvPr/>
        </p:nvSpPr>
        <p:spPr>
          <a:xfrm>
            <a:off x="536271" y="1703998"/>
            <a:ext cx="566990" cy="5669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1</a:t>
            </a:r>
          </a:p>
        </p:txBody>
      </p:sp>
      <p:sp>
        <p:nvSpPr>
          <p:cNvPr id="26" name="Rectangle 25"/>
          <p:cNvSpPr/>
          <p:nvPr/>
        </p:nvSpPr>
        <p:spPr>
          <a:xfrm>
            <a:off x="1159448" y="1639031"/>
            <a:ext cx="4184898" cy="707886"/>
          </a:xfrm>
          <a:prstGeom prst="rect">
            <a:avLst/>
          </a:prstGeom>
        </p:spPr>
        <p:txBody>
          <a:bodyPr wrap="square">
            <a:spAutoFit/>
          </a:bodyPr>
          <a:lstStyle/>
          <a:p>
            <a:r>
              <a:rPr lang="en-US" sz="2000" dirty="0">
                <a:latin typeface="Century Gothic"/>
                <a:cs typeface="Century Gothic"/>
              </a:rPr>
              <a:t>Have high/low P/E ratio relative to industry and the market</a:t>
            </a:r>
          </a:p>
        </p:txBody>
      </p:sp>
      <p:sp>
        <p:nvSpPr>
          <p:cNvPr id="29" name="Oval 28"/>
          <p:cNvSpPr/>
          <p:nvPr/>
        </p:nvSpPr>
        <p:spPr>
          <a:xfrm>
            <a:off x="536271" y="2966505"/>
            <a:ext cx="566990" cy="5669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2</a:t>
            </a:r>
          </a:p>
        </p:txBody>
      </p:sp>
      <p:sp>
        <p:nvSpPr>
          <p:cNvPr id="30" name="Rectangle 29"/>
          <p:cNvSpPr/>
          <p:nvPr/>
        </p:nvSpPr>
        <p:spPr>
          <a:xfrm>
            <a:off x="1195675" y="2896057"/>
            <a:ext cx="4002343" cy="707886"/>
          </a:xfrm>
          <a:prstGeom prst="rect">
            <a:avLst/>
          </a:prstGeom>
        </p:spPr>
        <p:txBody>
          <a:bodyPr wrap="square">
            <a:spAutoFit/>
          </a:bodyPr>
          <a:lstStyle/>
          <a:p>
            <a:r>
              <a:rPr lang="en-US" sz="2000" dirty="0">
                <a:latin typeface="Century Gothic"/>
                <a:cs typeface="Century Gothic"/>
              </a:rPr>
              <a:t>Level of institutional ownership and analyst coverage</a:t>
            </a:r>
          </a:p>
        </p:txBody>
      </p:sp>
      <p:sp>
        <p:nvSpPr>
          <p:cNvPr id="32" name="Oval 31"/>
          <p:cNvSpPr/>
          <p:nvPr/>
        </p:nvSpPr>
        <p:spPr>
          <a:xfrm>
            <a:off x="536271" y="4392299"/>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3</a:t>
            </a:r>
          </a:p>
        </p:txBody>
      </p:sp>
      <p:sp>
        <p:nvSpPr>
          <p:cNvPr id="33" name="Rectangle 32"/>
          <p:cNvSpPr/>
          <p:nvPr/>
        </p:nvSpPr>
        <p:spPr>
          <a:xfrm>
            <a:off x="1159448" y="4478388"/>
            <a:ext cx="4375998" cy="400110"/>
          </a:xfrm>
          <a:prstGeom prst="rect">
            <a:avLst/>
          </a:prstGeom>
        </p:spPr>
        <p:txBody>
          <a:bodyPr wrap="square">
            <a:spAutoFit/>
          </a:bodyPr>
          <a:lstStyle/>
          <a:p>
            <a:r>
              <a:rPr lang="en-US" sz="2000" dirty="0">
                <a:latin typeface="Century Gothic"/>
                <a:cs typeface="Century Gothic"/>
              </a:rPr>
              <a:t>Low Dividend Payout ratio</a:t>
            </a:r>
          </a:p>
        </p:txBody>
      </p:sp>
      <p:grpSp>
        <p:nvGrpSpPr>
          <p:cNvPr id="9" name="Group 8"/>
          <p:cNvGrpSpPr/>
          <p:nvPr/>
        </p:nvGrpSpPr>
        <p:grpSpPr>
          <a:xfrm>
            <a:off x="6095999" y="-1788081"/>
            <a:ext cx="9419447"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6315414" y="-634749"/>
            <a:ext cx="7630011"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2" name="Oval 21">
            <a:extLst>
              <a:ext uri="{FF2B5EF4-FFF2-40B4-BE49-F238E27FC236}">
                <a16:creationId xmlns:a16="http://schemas.microsoft.com/office/drawing/2014/main" id="{1D0BB8A4-52FB-43B4-BBF2-602BBC8DC204}"/>
              </a:ext>
            </a:extLst>
          </p:cNvPr>
          <p:cNvSpPr/>
          <p:nvPr/>
        </p:nvSpPr>
        <p:spPr>
          <a:xfrm>
            <a:off x="536271" y="5781694"/>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4</a:t>
            </a:r>
          </a:p>
        </p:txBody>
      </p:sp>
      <p:sp>
        <p:nvSpPr>
          <p:cNvPr id="27" name="Rectangle 26">
            <a:extLst>
              <a:ext uri="{FF2B5EF4-FFF2-40B4-BE49-F238E27FC236}">
                <a16:creationId xmlns:a16="http://schemas.microsoft.com/office/drawing/2014/main" id="{BA2B6F87-FBFA-4498-BED2-70C146CAE31A}"/>
              </a:ext>
            </a:extLst>
          </p:cNvPr>
          <p:cNvSpPr/>
          <p:nvPr/>
        </p:nvSpPr>
        <p:spPr>
          <a:xfrm>
            <a:off x="1159448" y="5711246"/>
            <a:ext cx="4375998" cy="707886"/>
          </a:xfrm>
          <a:prstGeom prst="rect">
            <a:avLst/>
          </a:prstGeom>
        </p:spPr>
        <p:txBody>
          <a:bodyPr wrap="square">
            <a:spAutoFit/>
          </a:bodyPr>
          <a:lstStyle/>
          <a:p>
            <a:r>
              <a:rPr lang="en-US" sz="2000" dirty="0">
                <a:latin typeface="Century Gothic"/>
                <a:cs typeface="Century Gothic"/>
              </a:rPr>
              <a:t>Provide satisfactory returns at current price</a:t>
            </a:r>
          </a:p>
        </p:txBody>
      </p:sp>
      <p:sp>
        <p:nvSpPr>
          <p:cNvPr id="28" name="Rectangle 27">
            <a:extLst>
              <a:ext uri="{FF2B5EF4-FFF2-40B4-BE49-F238E27FC236}">
                <a16:creationId xmlns:a16="http://schemas.microsoft.com/office/drawing/2014/main" id="{10882370-5E97-4CC5-B26A-F93B5F9C12A6}"/>
              </a:ext>
            </a:extLst>
          </p:cNvPr>
          <p:cNvSpPr/>
          <p:nvPr/>
        </p:nvSpPr>
        <p:spPr>
          <a:xfrm>
            <a:off x="835201" y="950341"/>
            <a:ext cx="4002343" cy="400110"/>
          </a:xfrm>
          <a:prstGeom prst="rect">
            <a:avLst/>
          </a:prstGeom>
        </p:spPr>
        <p:txBody>
          <a:bodyPr wrap="square">
            <a:spAutoFit/>
          </a:bodyPr>
          <a:lstStyle/>
          <a:p>
            <a:r>
              <a:rPr lang="en-US" sz="2000" dirty="0">
                <a:latin typeface="Century Gothic"/>
                <a:cs typeface="Century Gothic"/>
              </a:rPr>
              <a:t>Does the business…</a:t>
            </a:r>
          </a:p>
        </p:txBody>
      </p:sp>
    </p:spTree>
    <p:extLst>
      <p:ext uri="{BB962C8B-B14F-4D97-AF65-F5344CB8AC3E}">
        <p14:creationId xmlns:p14="http://schemas.microsoft.com/office/powerpoint/2010/main" val="3947679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6" presetClass="emph" presetSubtype="0" fill="hold" nodeType="withEffect">
                                  <p:stCondLst>
                                    <p:cond delay="0"/>
                                  </p:stCondLst>
                                  <p:childTnLst>
                                    <p:animScale>
                                      <p:cBhvr>
                                        <p:cTn id="12" dur="10000" fill="hold"/>
                                        <p:tgtEl>
                                          <p:spTgt spid="8"/>
                                        </p:tgtEl>
                                      </p:cBhvr>
                                      <p:by x="150000" y="150000"/>
                                    </p:animScale>
                                  </p:childTnLst>
                                </p:cTn>
                              </p:par>
                              <p:par>
                                <p:cTn id="13" presetID="47"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2000"/>
                                        <p:tgtEl>
                                          <p:spTgt spid="25"/>
                                        </p:tgtEl>
                                      </p:cBhvr>
                                    </p:animEffect>
                                    <p:anim calcmode="lin" valueType="num">
                                      <p:cBhvr>
                                        <p:cTn id="16" dur="2000" fill="hold"/>
                                        <p:tgtEl>
                                          <p:spTgt spid="25"/>
                                        </p:tgtEl>
                                        <p:attrNameLst>
                                          <p:attrName>ppt_x</p:attrName>
                                        </p:attrNameLst>
                                      </p:cBhvr>
                                      <p:tavLst>
                                        <p:tav tm="0">
                                          <p:val>
                                            <p:strVal val="#ppt_x"/>
                                          </p:val>
                                        </p:tav>
                                        <p:tav tm="100000">
                                          <p:val>
                                            <p:strVal val="#ppt_x"/>
                                          </p:val>
                                        </p:tav>
                                      </p:tavLst>
                                    </p:anim>
                                    <p:anim calcmode="lin" valueType="num">
                                      <p:cBhvr>
                                        <p:cTn id="17" dur="2000" fill="hold"/>
                                        <p:tgtEl>
                                          <p:spTgt spid="25"/>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2000"/>
                                        <p:tgtEl>
                                          <p:spTgt spid="29"/>
                                        </p:tgtEl>
                                      </p:cBhvr>
                                    </p:animEffect>
                                    <p:anim calcmode="lin" valueType="num">
                                      <p:cBhvr>
                                        <p:cTn id="21" dur="2000" fill="hold"/>
                                        <p:tgtEl>
                                          <p:spTgt spid="29"/>
                                        </p:tgtEl>
                                        <p:attrNameLst>
                                          <p:attrName>ppt_x</p:attrName>
                                        </p:attrNameLst>
                                      </p:cBhvr>
                                      <p:tavLst>
                                        <p:tav tm="0">
                                          <p:val>
                                            <p:strVal val="#ppt_x"/>
                                          </p:val>
                                        </p:tav>
                                        <p:tav tm="100000">
                                          <p:val>
                                            <p:strVal val="#ppt_x"/>
                                          </p:val>
                                        </p:tav>
                                      </p:tavLst>
                                    </p:anim>
                                    <p:anim calcmode="lin" valueType="num">
                                      <p:cBhvr>
                                        <p:cTn id="22" dur="2000" fill="hold"/>
                                        <p:tgtEl>
                                          <p:spTgt spid="2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2000"/>
                                        <p:tgtEl>
                                          <p:spTgt spid="32"/>
                                        </p:tgtEl>
                                      </p:cBhvr>
                                    </p:animEffect>
                                    <p:anim calcmode="lin" valueType="num">
                                      <p:cBhvr>
                                        <p:cTn id="26" dur="2000" fill="hold"/>
                                        <p:tgtEl>
                                          <p:spTgt spid="32"/>
                                        </p:tgtEl>
                                        <p:attrNameLst>
                                          <p:attrName>ppt_x</p:attrName>
                                        </p:attrNameLst>
                                      </p:cBhvr>
                                      <p:tavLst>
                                        <p:tav tm="0">
                                          <p:val>
                                            <p:strVal val="#ppt_x"/>
                                          </p:val>
                                        </p:tav>
                                        <p:tav tm="100000">
                                          <p:val>
                                            <p:strVal val="#ppt_x"/>
                                          </p:val>
                                        </p:tav>
                                      </p:tavLst>
                                    </p:anim>
                                    <p:anim calcmode="lin" valueType="num">
                                      <p:cBhvr>
                                        <p:cTn id="27" dur="2000" fill="hold"/>
                                        <p:tgtEl>
                                          <p:spTgt spid="32"/>
                                        </p:tgtEl>
                                        <p:attrNameLst>
                                          <p:attrName>ppt_y</p:attrName>
                                        </p:attrNameLst>
                                      </p:cBhvr>
                                      <p:tavLst>
                                        <p:tav tm="0">
                                          <p:val>
                                            <p:strVal val="#ppt_y-.1"/>
                                          </p:val>
                                        </p:tav>
                                        <p:tav tm="100000">
                                          <p:val>
                                            <p:strVal val="#ppt_y"/>
                                          </p:val>
                                        </p:tav>
                                      </p:tavLst>
                                    </p:anim>
                                  </p:childTnLst>
                                </p:cTn>
                              </p:par>
                              <p:par>
                                <p:cTn id="28" presetID="22" presetClass="entr" presetSubtype="8"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2000"/>
                                        <p:tgtEl>
                                          <p:spTgt spid="3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2000"/>
                                        <p:tgtEl>
                                          <p:spTgt spid="2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left)">
                                      <p:cBhvr>
                                        <p:cTn id="36" dur="2000"/>
                                        <p:tgtEl>
                                          <p:spTgt spid="33"/>
                                        </p:tgtEl>
                                      </p:cBhvr>
                                    </p:animEffect>
                                  </p:childTnLst>
                                </p:cTn>
                              </p:par>
                              <p:par>
                                <p:cTn id="37" presetID="47"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2000"/>
                                        <p:tgtEl>
                                          <p:spTgt spid="22"/>
                                        </p:tgtEl>
                                      </p:cBhvr>
                                    </p:animEffect>
                                    <p:anim calcmode="lin" valueType="num">
                                      <p:cBhvr>
                                        <p:cTn id="40" dur="2000" fill="hold"/>
                                        <p:tgtEl>
                                          <p:spTgt spid="22"/>
                                        </p:tgtEl>
                                        <p:attrNameLst>
                                          <p:attrName>ppt_x</p:attrName>
                                        </p:attrNameLst>
                                      </p:cBhvr>
                                      <p:tavLst>
                                        <p:tav tm="0">
                                          <p:val>
                                            <p:strVal val="#ppt_x"/>
                                          </p:val>
                                        </p:tav>
                                        <p:tav tm="100000">
                                          <p:val>
                                            <p:strVal val="#ppt_x"/>
                                          </p:val>
                                        </p:tav>
                                      </p:tavLst>
                                    </p:anim>
                                    <p:anim calcmode="lin" valueType="num">
                                      <p:cBhvr>
                                        <p:cTn id="41" dur="2000" fill="hold"/>
                                        <p:tgtEl>
                                          <p:spTgt spid="22"/>
                                        </p:tgtEl>
                                        <p:attrNameLst>
                                          <p:attrName>ppt_y</p:attrName>
                                        </p:attrNameLst>
                                      </p:cBhvr>
                                      <p:tavLst>
                                        <p:tav tm="0">
                                          <p:val>
                                            <p:strVal val="#ppt_y-.1"/>
                                          </p:val>
                                        </p:tav>
                                        <p:tav tm="100000">
                                          <p:val>
                                            <p:strVal val="#ppt_y"/>
                                          </p:val>
                                        </p:tav>
                                      </p:tavLst>
                                    </p:anim>
                                  </p:childTnLst>
                                </p:cTn>
                              </p:par>
                              <p:par>
                                <p:cTn id="42" presetID="22" presetClass="entr" presetSubtype="8"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wipe(left)">
                                      <p:cBhvr>
                                        <p:cTn id="44" dur="2000"/>
                                        <p:tgtEl>
                                          <p:spTgt spid="2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left)">
                                      <p:cBhvr>
                                        <p:cTn id="47"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9" grpId="0" animBg="1"/>
      <p:bldP spid="30" grpId="0"/>
      <p:bldP spid="32" grpId="0" animBg="1"/>
      <p:bldP spid="33" grpId="0"/>
      <p:bldP spid="22" grpId="0" animBg="1"/>
      <p:bldP spid="27" grpId="0"/>
      <p:bldP spid="2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Valuation Tenets: P/E ratio relative to industry</a:t>
            </a:r>
          </a:p>
        </p:txBody>
      </p:sp>
      <p:graphicFrame>
        <p:nvGraphicFramePr>
          <p:cNvPr id="6" name="Table 5">
            <a:extLst>
              <a:ext uri="{FF2B5EF4-FFF2-40B4-BE49-F238E27FC236}">
                <a16:creationId xmlns:a16="http://schemas.microsoft.com/office/drawing/2014/main" id="{FD1E4F94-B601-4254-8319-F1C4D9BE85DB}"/>
              </a:ext>
            </a:extLst>
          </p:cNvPr>
          <p:cNvGraphicFramePr>
            <a:graphicFrameLocks noGrp="1"/>
          </p:cNvGraphicFramePr>
          <p:nvPr>
            <p:extLst>
              <p:ext uri="{D42A27DB-BD31-4B8C-83A1-F6EECF244321}">
                <p14:modId xmlns:p14="http://schemas.microsoft.com/office/powerpoint/2010/main" val="3700995336"/>
              </p:ext>
            </p:extLst>
          </p:nvPr>
        </p:nvGraphicFramePr>
        <p:xfrm>
          <a:off x="1037790" y="1034018"/>
          <a:ext cx="9689494" cy="5583155"/>
        </p:xfrm>
        <a:graphic>
          <a:graphicData uri="http://schemas.openxmlformats.org/drawingml/2006/table">
            <a:tbl>
              <a:tblPr/>
              <a:tblGrid>
                <a:gridCol w="2056375">
                  <a:extLst>
                    <a:ext uri="{9D8B030D-6E8A-4147-A177-3AD203B41FA5}">
                      <a16:colId xmlns:a16="http://schemas.microsoft.com/office/drawing/2014/main" val="20000"/>
                    </a:ext>
                  </a:extLst>
                </a:gridCol>
                <a:gridCol w="5681803">
                  <a:extLst>
                    <a:ext uri="{9D8B030D-6E8A-4147-A177-3AD203B41FA5}">
                      <a16:colId xmlns:a16="http://schemas.microsoft.com/office/drawing/2014/main" val="3394189978"/>
                    </a:ext>
                  </a:extLst>
                </a:gridCol>
                <a:gridCol w="1951316">
                  <a:extLst>
                    <a:ext uri="{9D8B030D-6E8A-4147-A177-3AD203B41FA5}">
                      <a16:colId xmlns:a16="http://schemas.microsoft.com/office/drawing/2014/main" val="20004"/>
                    </a:ext>
                  </a:extLst>
                </a:gridCol>
              </a:tblGrid>
              <a:tr h="436298">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75000"/>
                              <a:lumOff val="25000"/>
                            </a:schemeClr>
                          </a:solidFill>
                          <a:latin typeface="Century Gothic"/>
                          <a:cs typeface="Century Gothic"/>
                        </a:rPr>
                        <a:t>Company</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ctr"/>
                      <a:r>
                        <a:rPr lang="en-IN" sz="1800" b="0" i="0" u="none" strike="noStrike" dirty="0">
                          <a:solidFill>
                            <a:schemeClr val="tx1">
                              <a:lumMod val="75000"/>
                              <a:lumOff val="25000"/>
                            </a:schemeClr>
                          </a:solidFill>
                          <a:latin typeface="Century Gothic"/>
                          <a:cs typeface="Century Gothic"/>
                        </a:rPr>
                        <a:t>Business</a:t>
                      </a:r>
                    </a:p>
                  </a:txBody>
                  <a:tcPr marL="36000" marR="36000" marT="36000" marB="36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P/E ratio</a:t>
                      </a:r>
                    </a:p>
                  </a:txBody>
                  <a:tcPr marL="36000" marR="36000" marT="36000" marB="3600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65000"/>
                              <a:lumOff val="35000"/>
                            </a:schemeClr>
                          </a:solidFill>
                          <a:latin typeface="Century Gothic"/>
                          <a:cs typeface="Century Gothic"/>
                        </a:rPr>
                        <a:t>Global Testing</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rPr>
                        <a:t>Testing for semiconductor manufacturing industry</a:t>
                      </a:r>
                      <a:endParaRPr lang="en-SG" sz="1800" b="0" i="0" u="none" strike="noStrike" kern="1200" dirty="0">
                        <a:solidFill>
                          <a:schemeClr val="tx1">
                            <a:lumMod val="50000"/>
                            <a:lumOff val="50000"/>
                          </a:schemeClr>
                        </a:solidFill>
                        <a:latin typeface="Century Gothic"/>
                        <a:ea typeface="+mn-ea"/>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rPr>
                        <a:t>6.54</a:t>
                      </a:r>
                      <a:endParaRPr lang="en-SG" sz="1800" b="0" i="0" u="none" strike="noStrike" kern="1200" dirty="0">
                        <a:solidFill>
                          <a:schemeClr val="tx1">
                            <a:lumMod val="50000"/>
                            <a:lumOff val="50000"/>
                          </a:schemeClr>
                        </a:solidFill>
                        <a:latin typeface="Century Gothic"/>
                        <a:ea typeface="+mn-ea"/>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err="1">
                          <a:solidFill>
                            <a:schemeClr val="tx1">
                              <a:lumMod val="65000"/>
                              <a:lumOff val="35000"/>
                            </a:schemeClr>
                          </a:solidFill>
                          <a:latin typeface="Century Gothic"/>
                          <a:cs typeface="Century Gothic"/>
                        </a:rPr>
                        <a:t>Avi</a:t>
                      </a:r>
                      <a:r>
                        <a:rPr lang="en-IN" sz="1800" b="0" i="0" u="none" strike="noStrike" dirty="0">
                          <a:solidFill>
                            <a:schemeClr val="tx1">
                              <a:lumMod val="65000"/>
                              <a:lumOff val="35000"/>
                            </a:schemeClr>
                          </a:solidFill>
                          <a:latin typeface="Century Gothic"/>
                          <a:cs typeface="Century Gothic"/>
                        </a:rPr>
                        <a:t> Tech</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US" sz="1800" b="0" i="0" u="none" strike="noStrike" kern="1200" dirty="0">
                          <a:solidFill>
                            <a:schemeClr val="tx1">
                              <a:lumMod val="50000"/>
                              <a:lumOff val="50000"/>
                            </a:schemeClr>
                          </a:solidFill>
                          <a:latin typeface="Century Gothic"/>
                          <a:ea typeface="+mn-ea"/>
                          <a:cs typeface="+mn-cs"/>
                        </a:rPr>
                        <a:t>Burn-In Services, Manufacturing and PCBA Services, and Engineering Services</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GB" sz="1800" b="0" i="0" u="none" strike="noStrike" kern="1200" dirty="0">
                          <a:solidFill>
                            <a:schemeClr val="tx1">
                              <a:lumMod val="50000"/>
                              <a:lumOff val="50000"/>
                            </a:schemeClr>
                          </a:solidFill>
                          <a:latin typeface="Century Gothic"/>
                          <a:ea typeface="+mn-ea"/>
                        </a:rPr>
                        <a:t>8.27</a:t>
                      </a:r>
                      <a:endParaRPr lang="en-SG" sz="1800" b="0" i="0" u="none" strike="noStrike" kern="1200" dirty="0">
                        <a:solidFill>
                          <a:schemeClr val="tx1">
                            <a:lumMod val="50000"/>
                            <a:lumOff val="50000"/>
                          </a:schemeClr>
                        </a:solidFill>
                        <a:latin typeface="Century Gothic"/>
                        <a:ea typeface="+mn-ea"/>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2"/>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err="1">
                          <a:solidFill>
                            <a:schemeClr val="tx1">
                              <a:lumMod val="65000"/>
                              <a:lumOff val="35000"/>
                            </a:schemeClr>
                          </a:solidFill>
                          <a:latin typeface="Century Gothic"/>
                          <a:cs typeface="Century Gothic"/>
                        </a:rPr>
                        <a:t>Sunright</a:t>
                      </a:r>
                      <a:endParaRPr lang="en-IN" sz="1800" b="0" i="0" u="none" strike="noStrike" dirty="0">
                        <a:solidFill>
                          <a:schemeClr val="tx1">
                            <a:lumMod val="65000"/>
                            <a:lumOff val="35000"/>
                          </a:schemeClr>
                        </a:solidFill>
                        <a:latin typeface="Century Gothic"/>
                        <a:cs typeface="Century Gothic"/>
                      </a:endParaRP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800" b="0" i="0" u="none" strike="noStrike" kern="1200" dirty="0">
                          <a:solidFill>
                            <a:schemeClr val="tx1">
                              <a:lumMod val="50000"/>
                              <a:lumOff val="50000"/>
                            </a:schemeClr>
                          </a:solidFill>
                          <a:latin typeface="Century Gothic"/>
                          <a:ea typeface="+mn-ea"/>
                          <a:cs typeface="+mn-cs"/>
                        </a:rPr>
                        <a:t>Semiconductor testing and burn-in services.</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8.26</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65000"/>
                              <a:lumOff val="35000"/>
                            </a:schemeClr>
                          </a:solidFill>
                          <a:latin typeface="Century Gothic"/>
                          <a:cs typeface="Century Gothic"/>
                        </a:rPr>
                        <a:t>UMS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US" sz="1800" b="0" i="0" u="none" strike="noStrike" kern="1200" dirty="0">
                          <a:solidFill>
                            <a:schemeClr val="tx1">
                              <a:lumMod val="50000"/>
                              <a:lumOff val="50000"/>
                            </a:schemeClr>
                          </a:solidFill>
                          <a:latin typeface="Century Gothic"/>
                          <a:ea typeface="+mn-ea"/>
                          <a:cs typeface="+mn-cs"/>
                        </a:rPr>
                        <a:t>Semiconductor components, and electromechanical assembly and final testing services</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7.21</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4"/>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kern="1200" dirty="0" err="1">
                          <a:solidFill>
                            <a:schemeClr val="tx1">
                              <a:lumMod val="65000"/>
                              <a:lumOff val="35000"/>
                            </a:schemeClr>
                          </a:solidFill>
                          <a:latin typeface="Century Gothic"/>
                          <a:cs typeface="Century Gothic"/>
                        </a:rPr>
                        <a:t>Ellipsiz</a:t>
                      </a:r>
                      <a:endParaRPr lang="en-IN" sz="1800" b="0" i="0" u="none" strike="noStrike" kern="1200" dirty="0">
                        <a:solidFill>
                          <a:schemeClr val="tx1">
                            <a:lumMod val="65000"/>
                            <a:lumOff val="35000"/>
                          </a:schemeClr>
                        </a:solidFill>
                        <a:latin typeface="Century Gothic"/>
                        <a:cs typeface="Century Gothic"/>
                      </a:endParaRP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800" b="0" i="0" u="none" strike="noStrike" kern="1200" dirty="0">
                          <a:solidFill>
                            <a:schemeClr val="tx1">
                              <a:lumMod val="50000"/>
                              <a:lumOff val="50000"/>
                            </a:schemeClr>
                          </a:solidFill>
                          <a:latin typeface="Century Gothic"/>
                          <a:ea typeface="+mn-ea"/>
                          <a:cs typeface="+mn-cs"/>
                        </a:rPr>
                        <a:t>Manufacturer and distributor of semiconductor equipment</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9.43</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kern="1200" dirty="0">
                          <a:solidFill>
                            <a:schemeClr val="tx1">
                              <a:lumMod val="50000"/>
                              <a:lumOff val="50000"/>
                            </a:schemeClr>
                          </a:solidFill>
                          <a:latin typeface="Century Gothic"/>
                          <a:ea typeface="+mn-ea"/>
                          <a:cs typeface="+mn-cs"/>
                        </a:rPr>
                        <a:t>Elec and Eltek</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US" sz="1800" b="0" i="0" u="none" strike="noStrike" kern="1200" dirty="0">
                          <a:solidFill>
                            <a:schemeClr val="tx1">
                              <a:lumMod val="50000"/>
                              <a:lumOff val="50000"/>
                            </a:schemeClr>
                          </a:solidFill>
                          <a:latin typeface="Century Gothic"/>
                          <a:ea typeface="+mn-ea"/>
                          <a:cs typeface="+mn-cs"/>
                        </a:rPr>
                        <a:t>Manufactures high density interconnects and backplane printed circuit boards (PCB)</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algn="ctr" defTabSz="914400" rtl="0" eaLnBrk="1" fontAlgn="b" latinLnBrk="0" hangingPunct="1"/>
                      <a:r>
                        <a:rPr lang="en-GB" sz="1800" b="0" i="0" u="none" strike="noStrike" kern="1200" dirty="0">
                          <a:solidFill>
                            <a:schemeClr val="tx1">
                              <a:lumMod val="50000"/>
                              <a:lumOff val="50000"/>
                            </a:schemeClr>
                          </a:solidFill>
                          <a:latin typeface="Century Gothic"/>
                          <a:ea typeface="+mn-ea"/>
                          <a:cs typeface="+mn-cs"/>
                        </a:rPr>
                        <a:t>7.13</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6"/>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kern="1200" dirty="0">
                          <a:solidFill>
                            <a:schemeClr val="tx1">
                              <a:lumMod val="65000"/>
                              <a:lumOff val="35000"/>
                            </a:schemeClr>
                          </a:solidFill>
                          <a:latin typeface="Century Gothic"/>
                          <a:cs typeface="Century Gothic"/>
                        </a:rPr>
                        <a:t>CEI</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800" b="0" i="0" u="none" strike="noStrike" kern="1200" dirty="0">
                          <a:solidFill>
                            <a:schemeClr val="tx1">
                              <a:lumMod val="50000"/>
                              <a:lumOff val="50000"/>
                            </a:schemeClr>
                          </a:solidFill>
                          <a:latin typeface="Century Gothic"/>
                          <a:ea typeface="+mn-ea"/>
                          <a:cs typeface="+mn-cs"/>
                        </a:rPr>
                        <a:t>Manufacturer of Printed Circuit Board Assembly (PCBA ) , Box Build and Equipment Manufacturing</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11.95</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514199">
                <a:tc>
                  <a:txBody>
                    <a:bodyPr/>
                    <a:lstStyle/>
                    <a:p>
                      <a:pPr algn="ctr" fontAlgn="b"/>
                      <a:r>
                        <a:rPr lang="en-IN" sz="1800" b="0" i="0" u="none" strike="noStrike" kern="1200" dirty="0">
                          <a:solidFill>
                            <a:schemeClr val="tx1">
                              <a:lumMod val="50000"/>
                              <a:lumOff val="50000"/>
                            </a:schemeClr>
                          </a:solidFill>
                          <a:latin typeface="Century Gothic"/>
                          <a:ea typeface="+mn-ea"/>
                          <a:cs typeface="+mn-cs"/>
                        </a:rPr>
                        <a:t>Micro-Mechanics</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marL="0" indent="0" algn="ctr">
                        <a:buFontTx/>
                        <a:buNone/>
                      </a:pPr>
                      <a:r>
                        <a:rPr lang="en-US" sz="1800" b="0" i="0" u="none" strike="noStrike" kern="1200" dirty="0">
                          <a:solidFill>
                            <a:schemeClr val="tx1">
                              <a:lumMod val="50000"/>
                              <a:lumOff val="50000"/>
                            </a:schemeClr>
                          </a:solidFill>
                          <a:latin typeface="Century Gothic"/>
                          <a:ea typeface="+mn-ea"/>
                          <a:cs typeface="+mn-cs"/>
                        </a:rPr>
                        <a:t>Designer  and manufacturer of </a:t>
                      </a:r>
                      <a:r>
                        <a:rPr lang="en-SG" sz="1800" b="0" i="0" u="none" strike="noStrike" kern="1200" dirty="0">
                          <a:solidFill>
                            <a:schemeClr val="tx1">
                              <a:lumMod val="50000"/>
                              <a:lumOff val="50000"/>
                            </a:schemeClr>
                          </a:solidFill>
                          <a:latin typeface="Century Gothic"/>
                          <a:ea typeface="+mn-ea"/>
                          <a:cs typeface="+mn-cs"/>
                        </a:rPr>
                        <a:t>high precision parts, tools and consumables</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13.48</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122114343"/>
                  </a:ext>
                </a:extLst>
              </a:tr>
              <a:tr h="514199">
                <a:tc gridSpan="2">
                  <a:txBody>
                    <a:bodyPr/>
                    <a:lstStyle/>
                    <a:p>
                      <a:pPr algn="ctr" fontAlgn="b"/>
                      <a:r>
                        <a:rPr lang="en-IN" sz="1800" b="0" i="0" u="none" strike="noStrike" kern="1200" dirty="0">
                          <a:solidFill>
                            <a:schemeClr val="tx1">
                              <a:lumMod val="75000"/>
                              <a:lumOff val="25000"/>
                            </a:schemeClr>
                          </a:solidFill>
                          <a:latin typeface="Century Gothic"/>
                          <a:ea typeface="+mn-ea"/>
                          <a:cs typeface="Century Gothic"/>
                        </a:rPr>
                        <a:t>Singapore Industry Average</a:t>
                      </a:r>
                    </a:p>
                  </a:txBody>
                  <a:tcPr marL="36000" marR="36000" marT="36000" marB="36000" anchor="ctr">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hMerge="1">
                  <a:txBody>
                    <a:bodyPr/>
                    <a:lstStyle/>
                    <a:p>
                      <a:pPr algn="r" fontAlgn="b"/>
                      <a:endParaRPr lang="en-SG" sz="1800" b="1" i="0" u="none" strike="noStrike" kern="1200" dirty="0">
                        <a:solidFill>
                          <a:schemeClr val="tx1"/>
                        </a:solidFill>
                        <a:latin typeface="Century Gothic"/>
                        <a:ea typeface="+mn-ea"/>
                        <a:cs typeface="+mn-cs"/>
                      </a:endParaRPr>
                    </a:p>
                  </a:txBody>
                  <a:tcPr marL="6350" marR="6350" marT="635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1" i="0" u="none" strike="noStrike" kern="1200" dirty="0">
                          <a:solidFill>
                            <a:schemeClr val="tx1"/>
                          </a:solidFill>
                          <a:latin typeface="Century Gothic"/>
                          <a:ea typeface="+mn-ea"/>
                          <a:cs typeface="+mn-cs"/>
                        </a:rPr>
                        <a:t>9.03</a:t>
                      </a:r>
                      <a:endParaRPr lang="en-SG" sz="1800" b="1" i="0" u="none" strike="noStrike" kern="1200" dirty="0">
                        <a:solidFill>
                          <a:schemeClr val="tx1"/>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9827339"/>
                  </a:ext>
                </a:extLst>
              </a:tr>
            </a:tbl>
          </a:graphicData>
        </a:graphic>
      </p:graphicFrame>
    </p:spTree>
    <p:extLst>
      <p:ext uri="{BB962C8B-B14F-4D97-AF65-F5344CB8AC3E}">
        <p14:creationId xmlns:p14="http://schemas.microsoft.com/office/powerpoint/2010/main" val="30072219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Valuation Tenets: P/E ratio relative to industry</a:t>
            </a:r>
          </a:p>
        </p:txBody>
      </p:sp>
      <p:graphicFrame>
        <p:nvGraphicFramePr>
          <p:cNvPr id="6" name="Table 5">
            <a:extLst>
              <a:ext uri="{FF2B5EF4-FFF2-40B4-BE49-F238E27FC236}">
                <a16:creationId xmlns:a16="http://schemas.microsoft.com/office/drawing/2014/main" id="{FD1E4F94-B601-4254-8319-F1C4D9BE85DB}"/>
              </a:ext>
            </a:extLst>
          </p:cNvPr>
          <p:cNvGraphicFramePr>
            <a:graphicFrameLocks noGrp="1"/>
          </p:cNvGraphicFramePr>
          <p:nvPr>
            <p:extLst>
              <p:ext uri="{D42A27DB-BD31-4B8C-83A1-F6EECF244321}">
                <p14:modId xmlns:p14="http://schemas.microsoft.com/office/powerpoint/2010/main" val="1781194948"/>
              </p:ext>
            </p:extLst>
          </p:nvPr>
        </p:nvGraphicFramePr>
        <p:xfrm>
          <a:off x="1037790" y="1034018"/>
          <a:ext cx="9689494" cy="1978895"/>
        </p:xfrm>
        <a:graphic>
          <a:graphicData uri="http://schemas.openxmlformats.org/drawingml/2006/table">
            <a:tbl>
              <a:tblPr/>
              <a:tblGrid>
                <a:gridCol w="7738178">
                  <a:extLst>
                    <a:ext uri="{9D8B030D-6E8A-4147-A177-3AD203B41FA5}">
                      <a16:colId xmlns:a16="http://schemas.microsoft.com/office/drawing/2014/main" val="20000"/>
                    </a:ext>
                  </a:extLst>
                </a:gridCol>
                <a:gridCol w="1951316">
                  <a:extLst>
                    <a:ext uri="{9D8B030D-6E8A-4147-A177-3AD203B41FA5}">
                      <a16:colId xmlns:a16="http://schemas.microsoft.com/office/drawing/2014/main" val="20004"/>
                    </a:ext>
                  </a:extLst>
                </a:gridCol>
              </a:tblGrid>
              <a:tr h="436298">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endParaRPr lang="en-IN" sz="1800" b="0" i="0" u="none" strike="noStrike" dirty="0">
                        <a:solidFill>
                          <a:schemeClr val="tx1">
                            <a:lumMod val="75000"/>
                            <a:lumOff val="25000"/>
                          </a:schemeClr>
                        </a:solidFill>
                        <a:latin typeface="Century Gothic"/>
                        <a:cs typeface="Century Gothic"/>
                      </a:endParaRP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r>
                        <a:rPr lang="en-IN" sz="1800" b="0" i="0" u="none" strike="noStrike" dirty="0">
                          <a:solidFill>
                            <a:schemeClr val="tx1">
                              <a:lumMod val="75000"/>
                              <a:lumOff val="25000"/>
                            </a:schemeClr>
                          </a:solidFill>
                          <a:latin typeface="Century Gothic"/>
                          <a:cs typeface="Century Gothic"/>
                        </a:rPr>
                        <a:t>P/E ratio</a:t>
                      </a:r>
                    </a:p>
                  </a:txBody>
                  <a:tcPr marL="36000" marR="36000" marT="36000" marB="3600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GB" sz="1800" b="0" i="0" u="none" strike="noStrike" dirty="0">
                          <a:solidFill>
                            <a:schemeClr val="tx1">
                              <a:lumMod val="65000"/>
                              <a:lumOff val="35000"/>
                            </a:schemeClr>
                          </a:solidFill>
                          <a:latin typeface="Century Gothic"/>
                          <a:cs typeface="Century Gothic"/>
                        </a:rPr>
                        <a:t>Singapore Industry Average</a:t>
                      </a:r>
                      <a:endParaRPr lang="en-SG" sz="1800" b="0" i="0" u="none" strike="noStrike" kern="1200" dirty="0">
                        <a:solidFill>
                          <a:schemeClr val="tx1">
                            <a:lumMod val="50000"/>
                            <a:lumOff val="50000"/>
                          </a:schemeClr>
                        </a:solidFill>
                        <a:latin typeface="Century Gothic"/>
                        <a:ea typeface="+mn-ea"/>
                      </a:endParaRP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rPr>
                        <a:t>9.03</a:t>
                      </a:r>
                      <a:endParaRPr lang="en-SG" sz="1800" b="0" i="0" u="none" strike="noStrike" kern="1200" dirty="0">
                        <a:solidFill>
                          <a:schemeClr val="tx1">
                            <a:lumMod val="50000"/>
                            <a:lumOff val="50000"/>
                          </a:schemeClr>
                        </a:solidFill>
                        <a:latin typeface="Century Gothic"/>
                        <a:ea typeface="+mn-ea"/>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SG" sz="1800" b="0" i="0" u="none" strike="noStrike" kern="1200" dirty="0">
                          <a:solidFill>
                            <a:schemeClr val="tx1">
                              <a:lumMod val="50000"/>
                              <a:lumOff val="50000"/>
                            </a:schemeClr>
                          </a:solidFill>
                          <a:latin typeface="Century Gothic"/>
                          <a:ea typeface="+mn-ea"/>
                          <a:cs typeface="+mn-cs"/>
                        </a:rPr>
                        <a:t>SPDR Straits Times Index ETF (ES3.SI)</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GB" sz="1800" b="0" i="0" u="none" strike="noStrike" kern="1200" dirty="0">
                          <a:solidFill>
                            <a:schemeClr val="tx1">
                              <a:lumMod val="50000"/>
                              <a:lumOff val="50000"/>
                            </a:schemeClr>
                          </a:solidFill>
                          <a:latin typeface="Century Gothic"/>
                          <a:ea typeface="+mn-ea"/>
                        </a:rPr>
                        <a:t>11.26</a:t>
                      </a:r>
                      <a:endParaRPr lang="en-SG" sz="1800" b="0" i="0" u="none" strike="noStrike" kern="1200" dirty="0">
                        <a:solidFill>
                          <a:schemeClr val="tx1">
                            <a:lumMod val="50000"/>
                            <a:lumOff val="50000"/>
                          </a:schemeClr>
                        </a:solidFill>
                        <a:latin typeface="Century Gothic"/>
                        <a:ea typeface="+mn-ea"/>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2"/>
                  </a:ext>
                </a:extLst>
              </a:tr>
              <a:tr h="514199">
                <a:tc>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GB" sz="1800" b="0" i="0" u="none" strike="noStrike" kern="1200" dirty="0">
                          <a:solidFill>
                            <a:schemeClr val="tx1">
                              <a:lumMod val="50000"/>
                              <a:lumOff val="50000"/>
                            </a:schemeClr>
                          </a:solidFill>
                          <a:latin typeface="Century Gothic"/>
                          <a:ea typeface="+mn-ea"/>
                          <a:cs typeface="+mn-cs"/>
                        </a:rPr>
                        <a:t>Micro-Mechanics</a:t>
                      </a:r>
                      <a:endParaRPr lang="en-SG" sz="1800" b="0" i="0" u="none" strike="noStrike" kern="1200" dirty="0">
                        <a:solidFill>
                          <a:schemeClr val="tx1">
                            <a:lumMod val="50000"/>
                            <a:lumOff val="50000"/>
                          </a:schemeClr>
                        </a:solidFill>
                        <a:latin typeface="Century Gothic"/>
                        <a:ea typeface="+mn-ea"/>
                        <a:cs typeface="+mn-cs"/>
                      </a:endParaRP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GB" sz="1800" b="0" i="0" u="none" strike="noStrike" kern="1200" dirty="0">
                          <a:solidFill>
                            <a:schemeClr val="tx1">
                              <a:lumMod val="50000"/>
                              <a:lumOff val="50000"/>
                            </a:schemeClr>
                          </a:solidFill>
                          <a:latin typeface="Century Gothic"/>
                          <a:ea typeface="+mn-ea"/>
                          <a:cs typeface="+mn-cs"/>
                        </a:rPr>
                        <a:t>13.48</a:t>
                      </a:r>
                      <a:endParaRPr lang="en-SG" sz="1800" b="0" i="0" u="none" strike="noStrike" kern="1200" dirty="0">
                        <a:solidFill>
                          <a:schemeClr val="tx1">
                            <a:lumMod val="50000"/>
                            <a:lumOff val="50000"/>
                          </a:schemeClr>
                        </a:solidFill>
                        <a:latin typeface="Century Gothic"/>
                        <a:ea typeface="+mn-ea"/>
                        <a:cs typeface="+mn-cs"/>
                      </a:endParaRPr>
                    </a:p>
                  </a:txBody>
                  <a:tcPr marL="6350" marR="6350" marT="635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bl>
          </a:graphicData>
        </a:graphic>
      </p:graphicFrame>
      <p:sp>
        <p:nvSpPr>
          <p:cNvPr id="4" name="Rectangle 3">
            <a:extLst>
              <a:ext uri="{FF2B5EF4-FFF2-40B4-BE49-F238E27FC236}">
                <a16:creationId xmlns:a16="http://schemas.microsoft.com/office/drawing/2014/main" id="{580EE2C9-EB9D-4904-A9A7-81A29FDF88CC}"/>
              </a:ext>
            </a:extLst>
          </p:cNvPr>
          <p:cNvSpPr/>
          <p:nvPr/>
        </p:nvSpPr>
        <p:spPr>
          <a:xfrm>
            <a:off x="1037790" y="3961435"/>
            <a:ext cx="9865562" cy="2246769"/>
          </a:xfrm>
          <a:prstGeom prst="rect">
            <a:avLst/>
          </a:prstGeom>
        </p:spPr>
        <p:txBody>
          <a:bodyPr wrap="square">
            <a:spAutoFit/>
          </a:bodyPr>
          <a:lstStyle/>
          <a:p>
            <a:r>
              <a:rPr lang="en-US" sz="2000" dirty="0">
                <a:latin typeface="Century Gothic"/>
                <a:cs typeface="Century Gothic"/>
              </a:rPr>
              <a:t>Group’s share trades at a premium to both the Singapore industry average and the Singapore market.</a:t>
            </a:r>
          </a:p>
          <a:p>
            <a:endParaRPr lang="en-US" sz="2000" dirty="0">
              <a:latin typeface="Century Gothic"/>
              <a:cs typeface="Century Gothic"/>
            </a:endParaRPr>
          </a:p>
          <a:p>
            <a:pPr marL="342900" indent="-342900">
              <a:buFont typeface="Arial" panose="020B0604020202020204" pitchFamily="34" charset="0"/>
              <a:buChar char="•"/>
            </a:pPr>
            <a:r>
              <a:rPr lang="en-SG" sz="2000" dirty="0">
                <a:latin typeface="Century Gothic"/>
                <a:cs typeface="Century Gothic"/>
              </a:rPr>
              <a:t>No available P/E ratio for the semiconductor industry in Singapore.</a:t>
            </a:r>
          </a:p>
          <a:p>
            <a:pPr marL="342900" indent="-342900">
              <a:buFont typeface="Arial" panose="020B0604020202020204" pitchFamily="34" charset="0"/>
              <a:buChar char="•"/>
            </a:pPr>
            <a:r>
              <a:rPr lang="en-SG" sz="2000" dirty="0">
                <a:latin typeface="Century Gothic"/>
                <a:cs typeface="Century Gothic"/>
              </a:rPr>
              <a:t>P/E ratios of peer companies operating in similar product lines and services were used to obtain an industry average</a:t>
            </a:r>
            <a:endParaRPr lang="en-US" sz="2000" dirty="0">
              <a:latin typeface="Century Gothic"/>
              <a:cs typeface="Century Gothic"/>
            </a:endParaRPr>
          </a:p>
          <a:p>
            <a:endParaRPr lang="en-US" sz="2000" dirty="0">
              <a:latin typeface="Century Gothic"/>
              <a:cs typeface="Century Gothic"/>
            </a:endParaRPr>
          </a:p>
        </p:txBody>
      </p:sp>
    </p:spTree>
    <p:extLst>
      <p:ext uri="{BB962C8B-B14F-4D97-AF65-F5344CB8AC3E}">
        <p14:creationId xmlns:p14="http://schemas.microsoft.com/office/powerpoint/2010/main" val="469425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1046440"/>
          </a:xfrm>
          <a:prstGeom prst="rect">
            <a:avLst/>
          </a:prstGeom>
          <a:noFill/>
        </p:spPr>
        <p:txBody>
          <a:bodyPr wrap="square" lIns="0" tIns="0" rIns="0" bIns="0" rtlCol="0">
            <a:spAutoFit/>
          </a:bodyPr>
          <a:lstStyle/>
          <a:p>
            <a:pPr algn="ctr">
              <a:tabLst>
                <a:tab pos="3403600" algn="l"/>
              </a:tabLst>
            </a:pPr>
            <a:r>
              <a:rPr lang="en-US" sz="3400" dirty="0">
                <a:latin typeface="Century Gothic"/>
                <a:cs typeface="Century Gothic"/>
              </a:rPr>
              <a:t>Valuation Tenets: Institutional Ownership, Analyst 	Coverage, Dividend Payout</a:t>
            </a:r>
          </a:p>
        </p:txBody>
      </p:sp>
      <p:sp>
        <p:nvSpPr>
          <p:cNvPr id="4" name="Rectangle 3">
            <a:extLst>
              <a:ext uri="{FF2B5EF4-FFF2-40B4-BE49-F238E27FC236}">
                <a16:creationId xmlns:a16="http://schemas.microsoft.com/office/drawing/2014/main" id="{580EE2C9-EB9D-4904-A9A7-81A29FDF88CC}"/>
              </a:ext>
            </a:extLst>
          </p:cNvPr>
          <p:cNvSpPr/>
          <p:nvPr/>
        </p:nvSpPr>
        <p:spPr>
          <a:xfrm>
            <a:off x="6402272" y="2565213"/>
            <a:ext cx="4853723" cy="2862322"/>
          </a:xfrm>
          <a:prstGeom prst="rect">
            <a:avLst/>
          </a:prstGeom>
        </p:spPr>
        <p:txBody>
          <a:bodyPr wrap="square">
            <a:spAutoFit/>
          </a:bodyPr>
          <a:lstStyle/>
          <a:p>
            <a:r>
              <a:rPr lang="en-US" sz="2000" dirty="0">
                <a:latin typeface="Century Gothic"/>
                <a:cs typeface="Century Gothic"/>
              </a:rPr>
              <a:t>-   Low levels of institutional ownership</a:t>
            </a:r>
          </a:p>
          <a:p>
            <a:endParaRPr lang="en-US" sz="2000" dirty="0">
              <a:latin typeface="Century Gothic"/>
              <a:cs typeface="Century Gothic"/>
            </a:endParaRPr>
          </a:p>
          <a:p>
            <a:pPr marL="342900" indent="-342900">
              <a:buFontTx/>
              <a:buChar char="-"/>
            </a:pPr>
            <a:r>
              <a:rPr lang="en-US" sz="2000" dirty="0">
                <a:latin typeface="Century Gothic"/>
                <a:cs typeface="Century Gothic"/>
              </a:rPr>
              <a:t>Only a single brokerage providing research coverage on Group</a:t>
            </a:r>
          </a:p>
          <a:p>
            <a:pPr marL="342900" indent="-342900">
              <a:buFontTx/>
              <a:buChar char="-"/>
            </a:pPr>
            <a:endParaRPr lang="en-US" sz="2000" dirty="0">
              <a:latin typeface="Century Gothic"/>
              <a:cs typeface="Century Gothic"/>
            </a:endParaRPr>
          </a:p>
          <a:p>
            <a:pPr marL="342900" indent="-342900">
              <a:buFontTx/>
              <a:buChar char="-"/>
            </a:pPr>
            <a:r>
              <a:rPr lang="en-US" sz="2000" dirty="0">
                <a:latin typeface="Century Gothic"/>
                <a:cs typeface="Century Gothic"/>
              </a:rPr>
              <a:t>FY2018 recorded a high level of dividend payout at 81%</a:t>
            </a:r>
          </a:p>
          <a:p>
            <a:pPr marL="342900" indent="-342900">
              <a:buFontTx/>
              <a:buChar char="-"/>
            </a:pPr>
            <a:endParaRPr lang="en-US" sz="2000" dirty="0">
              <a:latin typeface="Century Gothic"/>
              <a:cs typeface="Century Gothic"/>
            </a:endParaRPr>
          </a:p>
          <a:p>
            <a:endParaRPr lang="en-US" sz="2000" dirty="0">
              <a:latin typeface="Century Gothic"/>
              <a:cs typeface="Century Gothic"/>
            </a:endParaRPr>
          </a:p>
        </p:txBody>
      </p:sp>
      <p:pic>
        <p:nvPicPr>
          <p:cNvPr id="5" name="Picture 4">
            <a:extLst>
              <a:ext uri="{FF2B5EF4-FFF2-40B4-BE49-F238E27FC236}">
                <a16:creationId xmlns:a16="http://schemas.microsoft.com/office/drawing/2014/main" id="{65135E58-2BC8-4338-99EF-678939A40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079" y="1412464"/>
            <a:ext cx="5008401" cy="5167820"/>
          </a:xfrm>
          <a:prstGeom prst="rect">
            <a:avLst/>
          </a:prstGeom>
        </p:spPr>
      </p:pic>
    </p:spTree>
    <p:extLst>
      <p:ext uri="{BB962C8B-B14F-4D97-AF65-F5344CB8AC3E}">
        <p14:creationId xmlns:p14="http://schemas.microsoft.com/office/powerpoint/2010/main" val="3644431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8" y="366024"/>
            <a:ext cx="11073321" cy="523220"/>
          </a:xfrm>
          <a:prstGeom prst="rect">
            <a:avLst/>
          </a:prstGeom>
          <a:noFill/>
        </p:spPr>
        <p:txBody>
          <a:bodyPr wrap="square" lIns="0" tIns="0" rIns="0" bIns="0" rtlCol="0">
            <a:spAutoFit/>
          </a:bodyPr>
          <a:lstStyle/>
          <a:p>
            <a:pPr algn="ctr"/>
            <a:r>
              <a:rPr lang="en-US" sz="3400" dirty="0">
                <a:latin typeface="Century Gothic"/>
                <a:cs typeface="Century Gothic"/>
              </a:rPr>
              <a:t>Valuation Tenets: Satisfactory returns at $1.74 </a:t>
            </a:r>
          </a:p>
        </p:txBody>
      </p:sp>
      <p:graphicFrame>
        <p:nvGraphicFramePr>
          <p:cNvPr id="6" name="Table 5">
            <a:extLst>
              <a:ext uri="{FF2B5EF4-FFF2-40B4-BE49-F238E27FC236}">
                <a16:creationId xmlns:a16="http://schemas.microsoft.com/office/drawing/2014/main" id="{FD1E4F94-B601-4254-8319-F1C4D9BE85DB}"/>
              </a:ext>
            </a:extLst>
          </p:cNvPr>
          <p:cNvGraphicFramePr>
            <a:graphicFrameLocks noGrp="1"/>
          </p:cNvGraphicFramePr>
          <p:nvPr>
            <p:extLst>
              <p:ext uri="{D42A27DB-BD31-4B8C-83A1-F6EECF244321}">
                <p14:modId xmlns:p14="http://schemas.microsoft.com/office/powerpoint/2010/main" val="99861638"/>
              </p:ext>
            </p:extLst>
          </p:nvPr>
        </p:nvGraphicFramePr>
        <p:xfrm>
          <a:off x="1037790" y="1034018"/>
          <a:ext cx="4603593" cy="3471881"/>
        </p:xfrm>
        <a:graphic>
          <a:graphicData uri="http://schemas.openxmlformats.org/drawingml/2006/table">
            <a:tbl>
              <a:tblPr/>
              <a:tblGrid>
                <a:gridCol w="3676499">
                  <a:extLst>
                    <a:ext uri="{9D8B030D-6E8A-4147-A177-3AD203B41FA5}">
                      <a16:colId xmlns:a16="http://schemas.microsoft.com/office/drawing/2014/main" val="20000"/>
                    </a:ext>
                  </a:extLst>
                </a:gridCol>
                <a:gridCol w="927094">
                  <a:extLst>
                    <a:ext uri="{9D8B030D-6E8A-4147-A177-3AD203B41FA5}">
                      <a16:colId xmlns:a16="http://schemas.microsoft.com/office/drawing/2014/main" val="20004"/>
                    </a:ext>
                  </a:extLst>
                </a:gridCol>
              </a:tblGrid>
              <a:tr h="436298">
                <a:tc gridSpan="2">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75000"/>
                              <a:lumOff val="25000"/>
                            </a:schemeClr>
                          </a:solidFill>
                          <a:latin typeface="Century Gothic"/>
                          <a:cs typeface="Century Gothic"/>
                        </a:rPr>
                        <a:t>Super conservative</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endParaRPr lang="en-IN" sz="1800" b="0" i="0" u="none" strike="noStrike" dirty="0">
                        <a:solidFill>
                          <a:schemeClr val="tx1">
                            <a:lumMod val="75000"/>
                            <a:lumOff val="25000"/>
                          </a:schemeClr>
                        </a:solidFill>
                        <a:latin typeface="Century Gothic"/>
                        <a:cs typeface="Century Gothic"/>
                      </a:endParaRPr>
                    </a:p>
                  </a:txBody>
                  <a:tcPr marL="36000" marR="36000" marT="36000" marB="3600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EPS</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3%</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2 Year Forward EPS (cents) </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13.77</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2"/>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2 Year Forward Valuation (SGD)</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1.24</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Valuation</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-0.11</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76139218"/>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Share Price</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-8%</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243669812"/>
                  </a:ext>
                </a:extLst>
              </a:tr>
              <a:tr h="464588">
                <a:tc>
                  <a:txBody>
                    <a:bodyPr/>
                    <a:lstStyle/>
                    <a:p>
                      <a:pPr algn="ctr" fontAlgn="b"/>
                      <a:r>
                        <a:rPr lang="en-SG" sz="1800" b="1" i="0" u="none" strike="noStrike" kern="1200" dirty="0">
                          <a:solidFill>
                            <a:schemeClr val="tx1"/>
                          </a:solidFill>
                          <a:latin typeface="Century Gothic"/>
                          <a:ea typeface="+mn-ea"/>
                          <a:cs typeface="+mn-cs"/>
                        </a:rPr>
                        <a:t>Take Profit (SGD)</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1" i="0" u="none" strike="noStrike" kern="1200" dirty="0">
                          <a:solidFill>
                            <a:srgbClr val="FF0000"/>
                          </a:solidFill>
                          <a:latin typeface="Century Gothic"/>
                          <a:ea typeface="+mn-ea"/>
                          <a:cs typeface="+mn-cs"/>
                        </a:rPr>
                        <a:t>1.478</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685162687"/>
                  </a:ext>
                </a:extLst>
              </a:tr>
            </a:tbl>
          </a:graphicData>
        </a:graphic>
      </p:graphicFrame>
      <p:sp>
        <p:nvSpPr>
          <p:cNvPr id="4" name="Rectangle 3">
            <a:extLst>
              <a:ext uri="{FF2B5EF4-FFF2-40B4-BE49-F238E27FC236}">
                <a16:creationId xmlns:a16="http://schemas.microsoft.com/office/drawing/2014/main" id="{580EE2C9-EB9D-4904-A9A7-81A29FDF88CC}"/>
              </a:ext>
            </a:extLst>
          </p:cNvPr>
          <p:cNvSpPr/>
          <p:nvPr/>
        </p:nvSpPr>
        <p:spPr>
          <a:xfrm>
            <a:off x="1112957" y="4780607"/>
            <a:ext cx="9865562" cy="2246769"/>
          </a:xfrm>
          <a:prstGeom prst="rect">
            <a:avLst/>
          </a:prstGeom>
        </p:spPr>
        <p:txBody>
          <a:bodyPr wrap="square">
            <a:spAutoFit/>
          </a:bodyPr>
          <a:lstStyle/>
          <a:p>
            <a:r>
              <a:rPr lang="en-US" sz="2000" dirty="0">
                <a:latin typeface="Century Gothic"/>
                <a:cs typeface="Century Gothic"/>
              </a:rPr>
              <a:t>A super conservative and conservative valuation was performed using a 2 year forward EPS.</a:t>
            </a:r>
          </a:p>
          <a:p>
            <a:pPr marL="342900" indent="-342900">
              <a:buFont typeface="Arial" panose="020B0604020202020204" pitchFamily="34" charset="0"/>
              <a:buChar char="•"/>
            </a:pPr>
            <a:r>
              <a:rPr lang="en-SG" sz="2000" dirty="0">
                <a:latin typeface="Century Gothic"/>
                <a:cs typeface="Century Gothic"/>
              </a:rPr>
              <a:t>The CAGR of EPS was pegged to the long-term inflation rate of Singapore at 3% in the super conservative valuation</a:t>
            </a:r>
          </a:p>
          <a:p>
            <a:pPr marL="342900" indent="-342900">
              <a:buFont typeface="Arial" panose="020B0604020202020204" pitchFamily="34" charset="0"/>
              <a:buChar char="•"/>
            </a:pPr>
            <a:r>
              <a:rPr lang="en-SG" sz="2000" dirty="0">
                <a:latin typeface="Century Gothic"/>
                <a:cs typeface="Century Gothic"/>
              </a:rPr>
              <a:t>The CAGR of EPS was pegged to the 10 year CAGR of EPS for the Group in the conservative valuation</a:t>
            </a:r>
          </a:p>
          <a:p>
            <a:endParaRPr lang="en-US" sz="2000" dirty="0">
              <a:latin typeface="Century Gothic"/>
              <a:cs typeface="Century Gothic"/>
            </a:endParaRPr>
          </a:p>
        </p:txBody>
      </p:sp>
      <p:graphicFrame>
        <p:nvGraphicFramePr>
          <p:cNvPr id="5" name="Table 4">
            <a:extLst>
              <a:ext uri="{FF2B5EF4-FFF2-40B4-BE49-F238E27FC236}">
                <a16:creationId xmlns:a16="http://schemas.microsoft.com/office/drawing/2014/main" id="{598E101D-833B-4BEC-B8BD-9E1EF583EC77}"/>
              </a:ext>
            </a:extLst>
          </p:cNvPr>
          <p:cNvGraphicFramePr>
            <a:graphicFrameLocks noGrp="1"/>
          </p:cNvGraphicFramePr>
          <p:nvPr>
            <p:extLst>
              <p:ext uri="{D42A27DB-BD31-4B8C-83A1-F6EECF244321}">
                <p14:modId xmlns:p14="http://schemas.microsoft.com/office/powerpoint/2010/main" val="559712532"/>
              </p:ext>
            </p:extLst>
          </p:nvPr>
        </p:nvGraphicFramePr>
        <p:xfrm>
          <a:off x="6807282" y="1034017"/>
          <a:ext cx="4603593" cy="3471881"/>
        </p:xfrm>
        <a:graphic>
          <a:graphicData uri="http://schemas.openxmlformats.org/drawingml/2006/table">
            <a:tbl>
              <a:tblPr/>
              <a:tblGrid>
                <a:gridCol w="3676499">
                  <a:extLst>
                    <a:ext uri="{9D8B030D-6E8A-4147-A177-3AD203B41FA5}">
                      <a16:colId xmlns:a16="http://schemas.microsoft.com/office/drawing/2014/main" val="20000"/>
                    </a:ext>
                  </a:extLst>
                </a:gridCol>
                <a:gridCol w="927094">
                  <a:extLst>
                    <a:ext uri="{9D8B030D-6E8A-4147-A177-3AD203B41FA5}">
                      <a16:colId xmlns:a16="http://schemas.microsoft.com/office/drawing/2014/main" val="20004"/>
                    </a:ext>
                  </a:extLst>
                </a:gridCol>
              </a:tblGrid>
              <a:tr h="436298">
                <a:tc gridSpan="2">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b"/>
                      <a:r>
                        <a:rPr lang="en-IN" sz="1800" b="0" i="0" u="none" strike="noStrike" dirty="0">
                          <a:solidFill>
                            <a:schemeClr val="tx1">
                              <a:lumMod val="75000"/>
                              <a:lumOff val="25000"/>
                            </a:schemeClr>
                          </a:solidFill>
                          <a:latin typeface="Century Gothic"/>
                          <a:cs typeface="Century Gothic"/>
                        </a:rPr>
                        <a:t>Conservative</a:t>
                      </a:r>
                    </a:p>
                  </a:txBody>
                  <a:tcPr marL="36000" marR="36000" marT="36000" marB="3600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lvl1pPr marL="0" algn="l" defTabSz="914400" rtl="0" eaLnBrk="1" latinLnBrk="0" hangingPunct="1">
                        <a:defRPr sz="1800" kern="1200">
                          <a:solidFill>
                            <a:schemeClr val="tx1"/>
                          </a:solidFill>
                          <a:latin typeface="Arial"/>
                          <a:ea typeface=""/>
                          <a:cs typeface=""/>
                        </a:defRPr>
                      </a:lvl1pPr>
                      <a:lvl2pPr marL="457200" algn="l" defTabSz="914400" rtl="0" eaLnBrk="1" latinLnBrk="0" hangingPunct="1">
                        <a:defRPr sz="1800" kern="1200">
                          <a:solidFill>
                            <a:schemeClr val="tx1"/>
                          </a:solidFill>
                          <a:latin typeface="Arial"/>
                          <a:ea typeface=""/>
                          <a:cs typeface=""/>
                        </a:defRPr>
                      </a:lvl2pPr>
                      <a:lvl3pPr marL="914400" algn="l" defTabSz="914400" rtl="0" eaLnBrk="1" latinLnBrk="0" hangingPunct="1">
                        <a:defRPr sz="1800" kern="1200">
                          <a:solidFill>
                            <a:schemeClr val="tx1"/>
                          </a:solidFill>
                          <a:latin typeface="Arial"/>
                          <a:ea typeface=""/>
                          <a:cs typeface=""/>
                        </a:defRPr>
                      </a:lvl3pPr>
                      <a:lvl4pPr marL="1371600" algn="l" defTabSz="914400" rtl="0" eaLnBrk="1" latinLnBrk="0" hangingPunct="1">
                        <a:defRPr sz="1800" kern="1200">
                          <a:solidFill>
                            <a:schemeClr val="tx1"/>
                          </a:solidFill>
                          <a:latin typeface="Arial"/>
                          <a:ea typeface=""/>
                          <a:cs typeface=""/>
                        </a:defRPr>
                      </a:lvl4pPr>
                      <a:lvl5pPr marL="1828800" algn="l" defTabSz="914400" rtl="0" eaLnBrk="1" latinLnBrk="0" hangingPunct="1">
                        <a:defRPr sz="1800" kern="1200">
                          <a:solidFill>
                            <a:schemeClr val="tx1"/>
                          </a:solidFill>
                          <a:latin typeface="Arial"/>
                          <a:ea typeface=""/>
                          <a:cs typeface=""/>
                        </a:defRPr>
                      </a:lvl5pPr>
                      <a:lvl6pPr marL="2286000" algn="l" defTabSz="914400" rtl="0" eaLnBrk="1" latinLnBrk="0" hangingPunct="1">
                        <a:defRPr sz="1800" kern="1200">
                          <a:solidFill>
                            <a:schemeClr val="tx1"/>
                          </a:solidFill>
                          <a:latin typeface="Arial"/>
                          <a:ea typeface=""/>
                          <a:cs typeface=""/>
                        </a:defRPr>
                      </a:lvl6pPr>
                      <a:lvl7pPr marL="2743200" algn="l" defTabSz="914400" rtl="0" eaLnBrk="1" latinLnBrk="0" hangingPunct="1">
                        <a:defRPr sz="1800" kern="1200">
                          <a:solidFill>
                            <a:schemeClr val="tx1"/>
                          </a:solidFill>
                          <a:latin typeface="Arial"/>
                          <a:ea typeface=""/>
                          <a:cs typeface=""/>
                        </a:defRPr>
                      </a:lvl7pPr>
                      <a:lvl8pPr marL="3200400" algn="l" defTabSz="914400" rtl="0" eaLnBrk="1" latinLnBrk="0" hangingPunct="1">
                        <a:defRPr sz="1800" kern="1200">
                          <a:solidFill>
                            <a:schemeClr val="tx1"/>
                          </a:solidFill>
                          <a:latin typeface="Arial"/>
                          <a:ea typeface=""/>
                          <a:cs typeface=""/>
                        </a:defRPr>
                      </a:lvl8pPr>
                      <a:lvl9pPr marL="3657600" algn="l" defTabSz="914400" rtl="0" eaLnBrk="1" latinLnBrk="0" hangingPunct="1">
                        <a:defRPr sz="1800" kern="1200">
                          <a:solidFill>
                            <a:schemeClr val="tx1"/>
                          </a:solidFill>
                          <a:latin typeface="Arial"/>
                          <a:ea typeface=""/>
                          <a:cs typeface=""/>
                        </a:defRPr>
                      </a:lvl9pPr>
                    </a:lstStyle>
                    <a:p>
                      <a:pPr algn="ctr" fontAlgn="ctr"/>
                      <a:endParaRPr lang="en-IN" sz="1800" b="0" i="0" u="none" strike="noStrike" dirty="0">
                        <a:solidFill>
                          <a:schemeClr val="tx1">
                            <a:lumMod val="75000"/>
                            <a:lumOff val="25000"/>
                          </a:schemeClr>
                        </a:solidFill>
                        <a:latin typeface="Century Gothic"/>
                        <a:cs typeface="Century Gothic"/>
                      </a:endParaRPr>
                    </a:p>
                  </a:txBody>
                  <a:tcPr marL="36000" marR="36000" marT="36000" marB="3600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EPS</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7%</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2 Year Forward EPS (cents)</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14.95</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10002"/>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2 Year Forward Valuation (SGD)</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1.68</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Valuation</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-1%</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76139218"/>
                  </a:ext>
                </a:extLst>
              </a:tr>
              <a:tr h="514199">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CAGR of Share Price</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SG" sz="1800" b="0" i="0" u="none" strike="noStrike" kern="1200" dirty="0">
                          <a:solidFill>
                            <a:schemeClr val="tx1">
                              <a:lumMod val="50000"/>
                              <a:lumOff val="50000"/>
                            </a:schemeClr>
                          </a:solidFill>
                          <a:latin typeface="Century Gothic"/>
                          <a:ea typeface="+mn-ea"/>
                          <a:cs typeface="+mn-cs"/>
                        </a:rPr>
                        <a:t>6%</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243669812"/>
                  </a:ext>
                </a:extLst>
              </a:tr>
              <a:tr h="464588">
                <a:tc>
                  <a:txBody>
                    <a:bodyPr/>
                    <a:lstStyle/>
                    <a:p>
                      <a:pPr algn="ctr" fontAlgn="b"/>
                      <a:r>
                        <a:rPr lang="en-SG" sz="1800" b="1" i="0" u="none" strike="noStrike" kern="1200" dirty="0">
                          <a:solidFill>
                            <a:schemeClr val="tx1"/>
                          </a:solidFill>
                          <a:latin typeface="Century Gothic"/>
                          <a:ea typeface="+mn-ea"/>
                          <a:cs typeface="+mn-cs"/>
                        </a:rPr>
                        <a:t>Take Profit (SGD)</a:t>
                      </a:r>
                    </a:p>
                  </a:txBody>
                  <a:tcPr marL="0" marR="0" marT="0"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tc>
                  <a:txBody>
                    <a:bodyPr/>
                    <a:lstStyle/>
                    <a:p>
                      <a:pPr algn="ctr" fontAlgn="b"/>
                      <a:r>
                        <a:rPr lang="en-SG" sz="1800" b="1" i="0" u="none" strike="noStrike" kern="1200" dirty="0">
                          <a:solidFill>
                            <a:srgbClr val="00B050"/>
                          </a:solidFill>
                          <a:latin typeface="Century Gothic"/>
                          <a:ea typeface="+mn-ea"/>
                          <a:cs typeface="+mn-cs"/>
                        </a:rPr>
                        <a:t>1.965</a:t>
                      </a: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4F2F8"/>
                    </a:solidFill>
                  </a:tcPr>
                </a:tc>
                <a:extLst>
                  <a:ext uri="{0D108BD9-81ED-4DB2-BD59-A6C34878D82A}">
                    <a16:rowId xmlns:a16="http://schemas.microsoft.com/office/drawing/2014/main" val="685162687"/>
                  </a:ext>
                </a:extLst>
              </a:tr>
            </a:tbl>
          </a:graphicData>
        </a:graphic>
      </p:graphicFrame>
    </p:spTree>
    <p:extLst>
      <p:ext uri="{BB962C8B-B14F-4D97-AF65-F5344CB8AC3E}">
        <p14:creationId xmlns:p14="http://schemas.microsoft.com/office/powerpoint/2010/main" val="374004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8" y="366024"/>
            <a:ext cx="11073321" cy="523220"/>
          </a:xfrm>
          <a:prstGeom prst="rect">
            <a:avLst/>
          </a:prstGeom>
          <a:noFill/>
        </p:spPr>
        <p:txBody>
          <a:bodyPr wrap="square" lIns="0" tIns="0" rIns="0" bIns="0" rtlCol="0">
            <a:spAutoFit/>
          </a:bodyPr>
          <a:lstStyle/>
          <a:p>
            <a:pPr algn="ctr"/>
            <a:r>
              <a:rPr lang="en-US" sz="3400" dirty="0">
                <a:latin typeface="Century Gothic"/>
                <a:cs typeface="Century Gothic"/>
              </a:rPr>
              <a:t>Valuation Tenets: Satisfactory returns</a:t>
            </a:r>
          </a:p>
        </p:txBody>
      </p:sp>
      <p:sp>
        <p:nvSpPr>
          <p:cNvPr id="7" name="Rectangle 6">
            <a:extLst>
              <a:ext uri="{FF2B5EF4-FFF2-40B4-BE49-F238E27FC236}">
                <a16:creationId xmlns:a16="http://schemas.microsoft.com/office/drawing/2014/main" id="{5E1338CB-4F85-4FC6-BDA4-C3806A6502B3}"/>
              </a:ext>
            </a:extLst>
          </p:cNvPr>
          <p:cNvSpPr/>
          <p:nvPr/>
        </p:nvSpPr>
        <p:spPr>
          <a:xfrm>
            <a:off x="738905" y="1594116"/>
            <a:ext cx="10714189" cy="707886"/>
          </a:xfrm>
          <a:prstGeom prst="rect">
            <a:avLst/>
          </a:prstGeom>
        </p:spPr>
        <p:txBody>
          <a:bodyPr wrap="square">
            <a:spAutoFit/>
          </a:bodyPr>
          <a:lstStyle/>
          <a:p>
            <a:r>
              <a:rPr lang="en-US" sz="2000" dirty="0">
                <a:latin typeface="Century Gothic"/>
                <a:cs typeface="Century Gothic"/>
              </a:rPr>
              <a:t>What price should a fund pay to obtain a return that exceeds the MSCI World Small-Cap index by 3% per annum (19.21%)</a:t>
            </a:r>
          </a:p>
        </p:txBody>
      </p:sp>
      <p:sp>
        <p:nvSpPr>
          <p:cNvPr id="8" name="Rectangle 7">
            <a:extLst>
              <a:ext uri="{FF2B5EF4-FFF2-40B4-BE49-F238E27FC236}">
                <a16:creationId xmlns:a16="http://schemas.microsoft.com/office/drawing/2014/main" id="{3599B8EE-DCAA-4781-ACFA-06BB455DFF62}"/>
              </a:ext>
            </a:extLst>
          </p:cNvPr>
          <p:cNvSpPr/>
          <p:nvPr/>
        </p:nvSpPr>
        <p:spPr>
          <a:xfrm>
            <a:off x="738905" y="2777086"/>
            <a:ext cx="5011513" cy="4555093"/>
          </a:xfrm>
          <a:prstGeom prst="rect">
            <a:avLst/>
          </a:prstGeom>
        </p:spPr>
        <p:txBody>
          <a:bodyPr wrap="square">
            <a:spAutoFit/>
          </a:bodyPr>
          <a:lstStyle/>
          <a:p>
            <a:r>
              <a:rPr lang="en-US" sz="3400" dirty="0">
                <a:latin typeface="Century Gothic"/>
                <a:cs typeface="Century Gothic"/>
              </a:rPr>
              <a:t>Target Price : SGD1.38</a:t>
            </a:r>
          </a:p>
          <a:p>
            <a:r>
              <a:rPr lang="en-US" sz="3400" dirty="0">
                <a:latin typeface="Century Gothic"/>
                <a:cs typeface="Century Gothic"/>
              </a:rPr>
              <a:t>Take Profit : SGD1.96</a:t>
            </a:r>
          </a:p>
          <a:p>
            <a:endParaRPr lang="en-US" sz="3400" dirty="0">
              <a:latin typeface="Century Gothic"/>
              <a:cs typeface="Century Gothic"/>
            </a:endParaRPr>
          </a:p>
          <a:p>
            <a:r>
              <a:rPr lang="en-US" sz="2000" dirty="0">
                <a:latin typeface="Century Gothic"/>
                <a:cs typeface="Century Gothic"/>
              </a:rPr>
              <a:t>If the price of the Group’s shares falls to SGD1.38 and below, and assuming the Group’s circumstance has not altered from this analysis, there is a potential upside of 19.21% annualized return </a:t>
            </a:r>
          </a:p>
          <a:p>
            <a:endParaRPr lang="en-US" sz="3400" dirty="0">
              <a:latin typeface="Century Gothic"/>
              <a:cs typeface="Century Gothic"/>
            </a:endParaRPr>
          </a:p>
          <a:p>
            <a:endParaRPr lang="en-US" sz="3400" dirty="0">
              <a:latin typeface="Century Gothic"/>
              <a:cs typeface="Century Gothic"/>
            </a:endParaRPr>
          </a:p>
        </p:txBody>
      </p:sp>
    </p:spTree>
    <p:extLst>
      <p:ext uri="{BB962C8B-B14F-4D97-AF65-F5344CB8AC3E}">
        <p14:creationId xmlns:p14="http://schemas.microsoft.com/office/powerpoint/2010/main" val="752051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0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397252" y="4710270"/>
            <a:ext cx="1655177" cy="1685389"/>
            <a:chOff x="5143252" y="1291039"/>
            <a:chExt cx="1655177" cy="1685389"/>
          </a:xfrm>
        </p:grpSpPr>
        <p:sp>
          <p:nvSpPr>
            <p:cNvPr id="184" name="Freeform 377"/>
            <p:cNvSpPr>
              <a:spLocks/>
            </p:cNvSpPr>
            <p:nvPr/>
          </p:nvSpPr>
          <p:spPr bwMode="auto">
            <a:xfrm>
              <a:off x="5144955" y="1762608"/>
              <a:ext cx="827589" cy="1213820"/>
            </a:xfrm>
            <a:custGeom>
              <a:avLst/>
              <a:gdLst>
                <a:gd name="T0" fmla="*/ 0 w 972"/>
                <a:gd name="T1" fmla="*/ 0 h 1424"/>
                <a:gd name="T2" fmla="*/ 970 w 972"/>
                <a:gd name="T3" fmla="*/ 562 h 1424"/>
                <a:gd name="T4" fmla="*/ 970 w 972"/>
                <a:gd name="T5" fmla="*/ 1422 h 1424"/>
                <a:gd name="T6" fmla="*/ 972 w 972"/>
                <a:gd name="T7" fmla="*/ 1424 h 1424"/>
                <a:gd name="T8" fmla="*/ 2 w 972"/>
                <a:gd name="T9" fmla="*/ 862 h 1424"/>
                <a:gd name="T10" fmla="*/ 2 w 972"/>
                <a:gd name="T11" fmla="*/ 1 h 1424"/>
                <a:gd name="T12" fmla="*/ 0 w 972"/>
                <a:gd name="T13" fmla="*/ 0 h 1424"/>
              </a:gdLst>
              <a:ahLst/>
              <a:cxnLst>
                <a:cxn ang="0">
                  <a:pos x="T0" y="T1"/>
                </a:cxn>
                <a:cxn ang="0">
                  <a:pos x="T2" y="T3"/>
                </a:cxn>
                <a:cxn ang="0">
                  <a:pos x="T4" y="T5"/>
                </a:cxn>
                <a:cxn ang="0">
                  <a:pos x="T6" y="T7"/>
                </a:cxn>
                <a:cxn ang="0">
                  <a:pos x="T8" y="T9"/>
                </a:cxn>
                <a:cxn ang="0">
                  <a:pos x="T10" y="T11"/>
                </a:cxn>
                <a:cxn ang="0">
                  <a:pos x="T12" y="T13"/>
                </a:cxn>
              </a:cxnLst>
              <a:rect l="0" t="0" r="r" b="b"/>
              <a:pathLst>
                <a:path w="972" h="1424">
                  <a:moveTo>
                    <a:pt x="0" y="0"/>
                  </a:moveTo>
                  <a:lnTo>
                    <a:pt x="970" y="562"/>
                  </a:lnTo>
                  <a:lnTo>
                    <a:pt x="970" y="1422"/>
                  </a:lnTo>
                  <a:lnTo>
                    <a:pt x="972" y="1424"/>
                  </a:lnTo>
                  <a:lnTo>
                    <a:pt x="2" y="862"/>
                  </a:lnTo>
                  <a:lnTo>
                    <a:pt x="2" y="1"/>
                  </a:lnTo>
                  <a:lnTo>
                    <a:pt x="0" y="0"/>
                  </a:lnTo>
                  <a:close/>
                </a:path>
              </a:pathLst>
            </a:custGeom>
            <a:solidFill>
              <a:schemeClr val="tx2">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378"/>
            <p:cNvSpPr>
              <a:spLocks/>
            </p:cNvSpPr>
            <p:nvPr/>
          </p:nvSpPr>
          <p:spPr bwMode="auto">
            <a:xfrm>
              <a:off x="5143252" y="1291039"/>
              <a:ext cx="1655177" cy="949947"/>
            </a:xfrm>
            <a:custGeom>
              <a:avLst/>
              <a:gdLst>
                <a:gd name="T0" fmla="*/ 974 w 1944"/>
                <a:gd name="T1" fmla="*/ 0 h 1117"/>
                <a:gd name="T2" fmla="*/ 1944 w 1944"/>
                <a:gd name="T3" fmla="*/ 562 h 1117"/>
                <a:gd name="T4" fmla="*/ 970 w 1944"/>
                <a:gd name="T5" fmla="*/ 1117 h 1117"/>
                <a:gd name="T6" fmla="*/ 0 w 1944"/>
                <a:gd name="T7" fmla="*/ 555 h 1117"/>
                <a:gd name="T8" fmla="*/ 8 w 1944"/>
                <a:gd name="T9" fmla="*/ 555 h 1117"/>
                <a:gd name="T10" fmla="*/ 974 w 1944"/>
                <a:gd name="T11" fmla="*/ 0 h 1117"/>
              </a:gdLst>
              <a:ahLst/>
              <a:cxnLst>
                <a:cxn ang="0">
                  <a:pos x="T0" y="T1"/>
                </a:cxn>
                <a:cxn ang="0">
                  <a:pos x="T2" y="T3"/>
                </a:cxn>
                <a:cxn ang="0">
                  <a:pos x="T4" y="T5"/>
                </a:cxn>
                <a:cxn ang="0">
                  <a:pos x="T6" y="T7"/>
                </a:cxn>
                <a:cxn ang="0">
                  <a:pos x="T8" y="T9"/>
                </a:cxn>
                <a:cxn ang="0">
                  <a:pos x="T10" y="T11"/>
                </a:cxn>
              </a:cxnLst>
              <a:rect l="0" t="0" r="r" b="b"/>
              <a:pathLst>
                <a:path w="1944" h="1117">
                  <a:moveTo>
                    <a:pt x="974" y="0"/>
                  </a:moveTo>
                  <a:lnTo>
                    <a:pt x="1944" y="562"/>
                  </a:lnTo>
                  <a:lnTo>
                    <a:pt x="970" y="1117"/>
                  </a:lnTo>
                  <a:lnTo>
                    <a:pt x="0" y="555"/>
                  </a:lnTo>
                  <a:lnTo>
                    <a:pt x="8" y="555"/>
                  </a:lnTo>
                  <a:lnTo>
                    <a:pt x="974" y="0"/>
                  </a:lnTo>
                  <a:close/>
                </a:path>
              </a:pathLst>
            </a:custGeom>
            <a:solidFill>
              <a:schemeClr val="tx2">
                <a:lumMod val="40000"/>
                <a:lumOff val="6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379"/>
            <p:cNvSpPr>
              <a:spLocks/>
            </p:cNvSpPr>
            <p:nvPr/>
          </p:nvSpPr>
          <p:spPr bwMode="auto">
            <a:xfrm>
              <a:off x="5970839" y="1762607"/>
              <a:ext cx="827588" cy="1213820"/>
            </a:xfrm>
            <a:custGeom>
              <a:avLst/>
              <a:gdLst>
                <a:gd name="T0" fmla="*/ 972 w 972"/>
                <a:gd name="T1" fmla="*/ 0 h 1424"/>
                <a:gd name="T2" fmla="*/ 970 w 972"/>
                <a:gd name="T3" fmla="*/ 1 h 1424"/>
                <a:gd name="T4" fmla="*/ 970 w 972"/>
                <a:gd name="T5" fmla="*/ 862 h 1424"/>
                <a:gd name="T6" fmla="*/ 0 w 972"/>
                <a:gd name="T7" fmla="*/ 1424 h 1424"/>
                <a:gd name="T8" fmla="*/ 2 w 972"/>
                <a:gd name="T9" fmla="*/ 1422 h 1424"/>
                <a:gd name="T10" fmla="*/ 2 w 972"/>
                <a:gd name="T11" fmla="*/ 562 h 1424"/>
                <a:gd name="T12" fmla="*/ 972 w 972"/>
                <a:gd name="T13" fmla="*/ 0 h 1424"/>
              </a:gdLst>
              <a:ahLst/>
              <a:cxnLst>
                <a:cxn ang="0">
                  <a:pos x="T0" y="T1"/>
                </a:cxn>
                <a:cxn ang="0">
                  <a:pos x="T2" y="T3"/>
                </a:cxn>
                <a:cxn ang="0">
                  <a:pos x="T4" y="T5"/>
                </a:cxn>
                <a:cxn ang="0">
                  <a:pos x="T6" y="T7"/>
                </a:cxn>
                <a:cxn ang="0">
                  <a:pos x="T8" y="T9"/>
                </a:cxn>
                <a:cxn ang="0">
                  <a:pos x="T10" y="T11"/>
                </a:cxn>
                <a:cxn ang="0">
                  <a:pos x="T12" y="T13"/>
                </a:cxn>
              </a:cxnLst>
              <a:rect l="0" t="0" r="r" b="b"/>
              <a:pathLst>
                <a:path w="972" h="1424">
                  <a:moveTo>
                    <a:pt x="972" y="0"/>
                  </a:moveTo>
                  <a:lnTo>
                    <a:pt x="970" y="1"/>
                  </a:lnTo>
                  <a:lnTo>
                    <a:pt x="970" y="862"/>
                  </a:lnTo>
                  <a:lnTo>
                    <a:pt x="0" y="1424"/>
                  </a:lnTo>
                  <a:lnTo>
                    <a:pt x="2" y="1422"/>
                  </a:lnTo>
                  <a:lnTo>
                    <a:pt x="2" y="562"/>
                  </a:lnTo>
                  <a:lnTo>
                    <a:pt x="972"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5143251" y="3608024"/>
            <a:ext cx="1655177" cy="1683689"/>
            <a:chOff x="5143251" y="3608024"/>
            <a:chExt cx="1655177" cy="1683689"/>
          </a:xfrm>
        </p:grpSpPr>
        <p:sp>
          <p:nvSpPr>
            <p:cNvPr id="77" name="Freeform 305"/>
            <p:cNvSpPr>
              <a:spLocks/>
            </p:cNvSpPr>
            <p:nvPr/>
          </p:nvSpPr>
          <p:spPr bwMode="auto">
            <a:xfrm>
              <a:off x="5144953" y="4079594"/>
              <a:ext cx="827588" cy="1212119"/>
            </a:xfrm>
            <a:custGeom>
              <a:avLst/>
              <a:gdLst>
                <a:gd name="T0" fmla="*/ 0 w 972"/>
                <a:gd name="T1" fmla="*/ 0 h 1423"/>
                <a:gd name="T2" fmla="*/ 970 w 972"/>
                <a:gd name="T3" fmla="*/ 563 h 1423"/>
                <a:gd name="T4" fmla="*/ 970 w 972"/>
                <a:gd name="T5" fmla="*/ 1421 h 1423"/>
                <a:gd name="T6" fmla="*/ 972 w 972"/>
                <a:gd name="T7" fmla="*/ 1423 h 1423"/>
                <a:gd name="T8" fmla="*/ 2 w 972"/>
                <a:gd name="T9" fmla="*/ 861 h 1423"/>
                <a:gd name="T10" fmla="*/ 2 w 972"/>
                <a:gd name="T11" fmla="*/ 2 h 1423"/>
                <a:gd name="T12" fmla="*/ 0 w 972"/>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2" h="1423">
                  <a:moveTo>
                    <a:pt x="0" y="0"/>
                  </a:moveTo>
                  <a:lnTo>
                    <a:pt x="970" y="563"/>
                  </a:lnTo>
                  <a:lnTo>
                    <a:pt x="970" y="1421"/>
                  </a:lnTo>
                  <a:lnTo>
                    <a:pt x="972" y="1423"/>
                  </a:lnTo>
                  <a:lnTo>
                    <a:pt x="2" y="861"/>
                  </a:lnTo>
                  <a:lnTo>
                    <a:pt x="2" y="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306"/>
            <p:cNvSpPr>
              <a:spLocks/>
            </p:cNvSpPr>
            <p:nvPr/>
          </p:nvSpPr>
          <p:spPr bwMode="auto">
            <a:xfrm>
              <a:off x="5143251" y="3608024"/>
              <a:ext cx="1655177" cy="949947"/>
            </a:xfrm>
            <a:custGeom>
              <a:avLst/>
              <a:gdLst>
                <a:gd name="T0" fmla="*/ 974 w 1944"/>
                <a:gd name="T1" fmla="*/ 0 h 1117"/>
                <a:gd name="T2" fmla="*/ 1944 w 1944"/>
                <a:gd name="T3" fmla="*/ 562 h 1117"/>
                <a:gd name="T4" fmla="*/ 970 w 1944"/>
                <a:gd name="T5" fmla="*/ 1117 h 1117"/>
                <a:gd name="T6" fmla="*/ 0 w 1944"/>
                <a:gd name="T7" fmla="*/ 554 h 1117"/>
                <a:gd name="T8" fmla="*/ 8 w 1944"/>
                <a:gd name="T9" fmla="*/ 554 h 1117"/>
                <a:gd name="T10" fmla="*/ 974 w 1944"/>
                <a:gd name="T11" fmla="*/ 0 h 1117"/>
              </a:gdLst>
              <a:ahLst/>
              <a:cxnLst>
                <a:cxn ang="0">
                  <a:pos x="T0" y="T1"/>
                </a:cxn>
                <a:cxn ang="0">
                  <a:pos x="T2" y="T3"/>
                </a:cxn>
                <a:cxn ang="0">
                  <a:pos x="T4" y="T5"/>
                </a:cxn>
                <a:cxn ang="0">
                  <a:pos x="T6" y="T7"/>
                </a:cxn>
                <a:cxn ang="0">
                  <a:pos x="T8" y="T9"/>
                </a:cxn>
                <a:cxn ang="0">
                  <a:pos x="T10" y="T11"/>
                </a:cxn>
              </a:cxnLst>
              <a:rect l="0" t="0" r="r" b="b"/>
              <a:pathLst>
                <a:path w="1944" h="1117">
                  <a:moveTo>
                    <a:pt x="974" y="0"/>
                  </a:moveTo>
                  <a:lnTo>
                    <a:pt x="1944" y="562"/>
                  </a:lnTo>
                  <a:lnTo>
                    <a:pt x="970" y="1117"/>
                  </a:lnTo>
                  <a:lnTo>
                    <a:pt x="0" y="554"/>
                  </a:lnTo>
                  <a:lnTo>
                    <a:pt x="8" y="554"/>
                  </a:lnTo>
                  <a:lnTo>
                    <a:pt x="974" y="0"/>
                  </a:lnTo>
                  <a:close/>
                </a:path>
              </a:pathLst>
            </a:custGeom>
            <a:solidFill>
              <a:schemeClr val="accent3">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307"/>
            <p:cNvSpPr>
              <a:spLocks/>
            </p:cNvSpPr>
            <p:nvPr/>
          </p:nvSpPr>
          <p:spPr bwMode="auto">
            <a:xfrm>
              <a:off x="5970838" y="4079594"/>
              <a:ext cx="827588" cy="1212119"/>
            </a:xfrm>
            <a:custGeom>
              <a:avLst/>
              <a:gdLst>
                <a:gd name="T0" fmla="*/ 972 w 972"/>
                <a:gd name="T1" fmla="*/ 0 h 1423"/>
                <a:gd name="T2" fmla="*/ 970 w 972"/>
                <a:gd name="T3" fmla="*/ 2 h 1423"/>
                <a:gd name="T4" fmla="*/ 970 w 972"/>
                <a:gd name="T5" fmla="*/ 861 h 1423"/>
                <a:gd name="T6" fmla="*/ 0 w 972"/>
                <a:gd name="T7" fmla="*/ 1423 h 1423"/>
                <a:gd name="T8" fmla="*/ 2 w 972"/>
                <a:gd name="T9" fmla="*/ 1421 h 1423"/>
                <a:gd name="T10" fmla="*/ 2 w 972"/>
                <a:gd name="T11" fmla="*/ 563 h 1423"/>
                <a:gd name="T12" fmla="*/ 972 w 972"/>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2" h="1423">
                  <a:moveTo>
                    <a:pt x="972" y="0"/>
                  </a:moveTo>
                  <a:lnTo>
                    <a:pt x="970" y="2"/>
                  </a:lnTo>
                  <a:lnTo>
                    <a:pt x="970" y="861"/>
                  </a:lnTo>
                  <a:lnTo>
                    <a:pt x="0" y="1423"/>
                  </a:lnTo>
                  <a:lnTo>
                    <a:pt x="2" y="1421"/>
                  </a:lnTo>
                  <a:lnTo>
                    <a:pt x="2" y="563"/>
                  </a:lnTo>
                  <a:lnTo>
                    <a:pt x="972" y="0"/>
                  </a:lnTo>
                  <a:close/>
                </a:path>
              </a:pathLst>
            </a:custGeom>
            <a:solidFill>
              <a:schemeClr val="accent3">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 name="Group 4"/>
          <p:cNvGrpSpPr/>
          <p:nvPr/>
        </p:nvGrpSpPr>
        <p:grpSpPr>
          <a:xfrm>
            <a:off x="5395273" y="2441872"/>
            <a:ext cx="1653477" cy="1681983"/>
            <a:chOff x="5395273" y="2441872"/>
            <a:chExt cx="1653477" cy="1681983"/>
          </a:xfrm>
        </p:grpSpPr>
        <p:sp>
          <p:nvSpPr>
            <p:cNvPr id="115" name="Freeform 308"/>
            <p:cNvSpPr>
              <a:spLocks/>
            </p:cNvSpPr>
            <p:nvPr/>
          </p:nvSpPr>
          <p:spPr bwMode="auto">
            <a:xfrm>
              <a:off x="5396976" y="2913440"/>
              <a:ext cx="825885" cy="1210415"/>
            </a:xfrm>
            <a:custGeom>
              <a:avLst/>
              <a:gdLst>
                <a:gd name="T0" fmla="*/ 0 w 970"/>
                <a:gd name="T1" fmla="*/ 0 h 1423"/>
                <a:gd name="T2" fmla="*/ 970 w 970"/>
                <a:gd name="T3" fmla="*/ 563 h 1423"/>
                <a:gd name="T4" fmla="*/ 970 w 970"/>
                <a:gd name="T5" fmla="*/ 1421 h 1423"/>
                <a:gd name="T6" fmla="*/ 970 w 970"/>
                <a:gd name="T7" fmla="*/ 1423 h 1423"/>
                <a:gd name="T8" fmla="*/ 0 w 970"/>
                <a:gd name="T9" fmla="*/ 862 h 1423"/>
                <a:gd name="T10" fmla="*/ 0 w 970"/>
                <a:gd name="T11" fmla="*/ 2 h 1423"/>
                <a:gd name="T12" fmla="*/ 0 w 970"/>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0" h="1423">
                  <a:moveTo>
                    <a:pt x="0" y="0"/>
                  </a:moveTo>
                  <a:lnTo>
                    <a:pt x="970" y="563"/>
                  </a:lnTo>
                  <a:lnTo>
                    <a:pt x="970" y="1421"/>
                  </a:lnTo>
                  <a:lnTo>
                    <a:pt x="970" y="1423"/>
                  </a:lnTo>
                  <a:lnTo>
                    <a:pt x="0" y="862"/>
                  </a:lnTo>
                  <a:lnTo>
                    <a:pt x="0" y="2"/>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09"/>
            <p:cNvSpPr>
              <a:spLocks/>
            </p:cNvSpPr>
            <p:nvPr/>
          </p:nvSpPr>
          <p:spPr bwMode="auto">
            <a:xfrm>
              <a:off x="5395273" y="2441872"/>
              <a:ext cx="1653473" cy="949947"/>
            </a:xfrm>
            <a:custGeom>
              <a:avLst/>
              <a:gdLst>
                <a:gd name="T0" fmla="*/ 972 w 1942"/>
                <a:gd name="T1" fmla="*/ 0 h 1118"/>
                <a:gd name="T2" fmla="*/ 1942 w 1942"/>
                <a:gd name="T3" fmla="*/ 563 h 1118"/>
                <a:gd name="T4" fmla="*/ 970 w 1942"/>
                <a:gd name="T5" fmla="*/ 1118 h 1118"/>
                <a:gd name="T6" fmla="*/ 0 w 1942"/>
                <a:gd name="T7" fmla="*/ 555 h 1118"/>
                <a:gd name="T8" fmla="*/ 6 w 1942"/>
                <a:gd name="T9" fmla="*/ 555 h 1118"/>
                <a:gd name="T10" fmla="*/ 972 w 1942"/>
                <a:gd name="T11" fmla="*/ 0 h 1118"/>
              </a:gdLst>
              <a:ahLst/>
              <a:cxnLst>
                <a:cxn ang="0">
                  <a:pos x="T0" y="T1"/>
                </a:cxn>
                <a:cxn ang="0">
                  <a:pos x="T2" y="T3"/>
                </a:cxn>
                <a:cxn ang="0">
                  <a:pos x="T4" y="T5"/>
                </a:cxn>
                <a:cxn ang="0">
                  <a:pos x="T6" y="T7"/>
                </a:cxn>
                <a:cxn ang="0">
                  <a:pos x="T8" y="T9"/>
                </a:cxn>
                <a:cxn ang="0">
                  <a:pos x="T10" y="T11"/>
                </a:cxn>
              </a:cxnLst>
              <a:rect l="0" t="0" r="r" b="b"/>
              <a:pathLst>
                <a:path w="1942" h="1118">
                  <a:moveTo>
                    <a:pt x="972" y="0"/>
                  </a:moveTo>
                  <a:lnTo>
                    <a:pt x="1942" y="563"/>
                  </a:lnTo>
                  <a:lnTo>
                    <a:pt x="970" y="1118"/>
                  </a:lnTo>
                  <a:lnTo>
                    <a:pt x="0" y="555"/>
                  </a:lnTo>
                  <a:lnTo>
                    <a:pt x="6" y="555"/>
                  </a:lnTo>
                  <a:lnTo>
                    <a:pt x="972" y="0"/>
                  </a:lnTo>
                  <a:close/>
                </a:path>
              </a:pathLst>
            </a:custGeom>
            <a:solidFill>
              <a:schemeClr val="accent5">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0"/>
            <p:cNvSpPr>
              <a:spLocks/>
            </p:cNvSpPr>
            <p:nvPr/>
          </p:nvSpPr>
          <p:spPr bwMode="auto">
            <a:xfrm>
              <a:off x="6221161" y="2913440"/>
              <a:ext cx="827589" cy="1210415"/>
            </a:xfrm>
            <a:custGeom>
              <a:avLst/>
              <a:gdLst>
                <a:gd name="T0" fmla="*/ 972 w 972"/>
                <a:gd name="T1" fmla="*/ 0 h 1423"/>
                <a:gd name="T2" fmla="*/ 970 w 972"/>
                <a:gd name="T3" fmla="*/ 2 h 1423"/>
                <a:gd name="T4" fmla="*/ 970 w 972"/>
                <a:gd name="T5" fmla="*/ 862 h 1423"/>
                <a:gd name="T6" fmla="*/ 0 w 972"/>
                <a:gd name="T7" fmla="*/ 1423 h 1423"/>
                <a:gd name="T8" fmla="*/ 2 w 972"/>
                <a:gd name="T9" fmla="*/ 1421 h 1423"/>
                <a:gd name="T10" fmla="*/ 2 w 972"/>
                <a:gd name="T11" fmla="*/ 563 h 1423"/>
                <a:gd name="T12" fmla="*/ 972 w 972"/>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2" h="1423">
                  <a:moveTo>
                    <a:pt x="972" y="0"/>
                  </a:moveTo>
                  <a:lnTo>
                    <a:pt x="970" y="2"/>
                  </a:lnTo>
                  <a:lnTo>
                    <a:pt x="970" y="862"/>
                  </a:lnTo>
                  <a:lnTo>
                    <a:pt x="0" y="1423"/>
                  </a:lnTo>
                  <a:lnTo>
                    <a:pt x="2" y="1421"/>
                  </a:lnTo>
                  <a:lnTo>
                    <a:pt x="2" y="563"/>
                  </a:lnTo>
                  <a:lnTo>
                    <a:pt x="972" y="0"/>
                  </a:lnTo>
                  <a:close/>
                </a:path>
              </a:pathLst>
            </a:custGeom>
            <a:solidFill>
              <a:schemeClr val="accent5">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2" name="Rectangle 315"/>
          <p:cNvSpPr>
            <a:spLocks noChangeArrowheads="1"/>
          </p:cNvSpPr>
          <p:nvPr/>
        </p:nvSpPr>
        <p:spPr bwMode="auto">
          <a:xfrm>
            <a:off x="5838017" y="6439139"/>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318"/>
          <p:cNvSpPr>
            <a:spLocks noChangeArrowheads="1"/>
          </p:cNvSpPr>
          <p:nvPr/>
        </p:nvSpPr>
        <p:spPr bwMode="auto">
          <a:xfrm>
            <a:off x="5592806" y="6289326"/>
            <a:ext cx="1702" cy="1702"/>
          </a:xfrm>
          <a:prstGeom prst="rect">
            <a:avLst/>
          </a:prstGeom>
          <a:solidFill>
            <a:srgbClr val="C4D1D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323"/>
          <p:cNvSpPr>
            <a:spLocks noChangeArrowheads="1"/>
          </p:cNvSpPr>
          <p:nvPr/>
        </p:nvSpPr>
        <p:spPr bwMode="auto">
          <a:xfrm>
            <a:off x="5885697" y="6355720"/>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26"/>
          <p:cNvSpPr>
            <a:spLocks/>
          </p:cNvSpPr>
          <p:nvPr/>
        </p:nvSpPr>
        <p:spPr bwMode="auto">
          <a:xfrm>
            <a:off x="5638784" y="6207611"/>
            <a:ext cx="1702"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lnTo>
                  <a:pt x="1" y="0"/>
                </a:lnTo>
                <a:lnTo>
                  <a:pt x="0" y="0"/>
                </a:lnTo>
                <a:lnTo>
                  <a:pt x="0" y="0"/>
                </a:lnTo>
                <a:close/>
              </a:path>
            </a:pathLst>
          </a:custGeom>
          <a:solidFill>
            <a:srgbClr val="C4D1D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Rectangle 331"/>
          <p:cNvSpPr>
            <a:spLocks noChangeArrowheads="1"/>
          </p:cNvSpPr>
          <p:nvPr/>
        </p:nvSpPr>
        <p:spPr bwMode="auto">
          <a:xfrm>
            <a:off x="5935081" y="6274004"/>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38"/>
          <p:cNvSpPr>
            <a:spLocks/>
          </p:cNvSpPr>
          <p:nvPr/>
        </p:nvSpPr>
        <p:spPr bwMode="auto">
          <a:xfrm>
            <a:off x="5981057" y="6188883"/>
            <a:ext cx="1702" cy="1702"/>
          </a:xfrm>
          <a:custGeom>
            <a:avLst/>
            <a:gdLst>
              <a:gd name="T0" fmla="*/ 0 w 2"/>
              <a:gd name="T1" fmla="*/ 0 h 1"/>
              <a:gd name="T2" fmla="*/ 2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lnTo>
                  <a:pt x="2" y="1"/>
                </a:lnTo>
                <a:lnTo>
                  <a:pt x="2" y="1"/>
                </a:lnTo>
                <a:lnTo>
                  <a:pt x="0" y="0"/>
                </a:lnTo>
                <a:close/>
              </a:path>
            </a:pathLst>
          </a:custGeom>
          <a:solidFill>
            <a:srgbClr val="E7EEF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Rectangle 345"/>
          <p:cNvSpPr>
            <a:spLocks noChangeArrowheads="1"/>
          </p:cNvSpPr>
          <p:nvPr/>
        </p:nvSpPr>
        <p:spPr bwMode="auto">
          <a:xfrm>
            <a:off x="6030441" y="6108871"/>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 name="Rectangle 352"/>
          <p:cNvSpPr>
            <a:spLocks noChangeArrowheads="1"/>
          </p:cNvSpPr>
          <p:nvPr/>
        </p:nvSpPr>
        <p:spPr bwMode="auto">
          <a:xfrm>
            <a:off x="6078121" y="6025452"/>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55"/>
          <p:cNvSpPr>
            <a:spLocks/>
          </p:cNvSpPr>
          <p:nvPr/>
        </p:nvSpPr>
        <p:spPr bwMode="auto">
          <a:xfrm>
            <a:off x="5831206" y="5873937"/>
            <a:ext cx="0" cy="1702"/>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lnTo>
                  <a:pt x="0" y="2"/>
                </a:lnTo>
                <a:lnTo>
                  <a:pt x="0" y="0"/>
                </a:lnTo>
                <a:lnTo>
                  <a:pt x="0" y="0"/>
                </a:lnTo>
                <a:close/>
              </a:path>
            </a:pathLst>
          </a:custGeom>
          <a:solidFill>
            <a:srgbClr val="C4D1D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360"/>
          <p:cNvSpPr>
            <a:spLocks noChangeArrowheads="1"/>
          </p:cNvSpPr>
          <p:nvPr/>
        </p:nvSpPr>
        <p:spPr bwMode="auto">
          <a:xfrm>
            <a:off x="6124097" y="5940331"/>
            <a:ext cx="1702" cy="1702"/>
          </a:xfrm>
          <a:prstGeom prst="rect">
            <a:avLst/>
          </a:prstGeom>
          <a:solidFill>
            <a:srgbClr val="E7EEF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367"/>
          <p:cNvSpPr>
            <a:spLocks/>
          </p:cNvSpPr>
          <p:nvPr/>
        </p:nvSpPr>
        <p:spPr bwMode="auto">
          <a:xfrm>
            <a:off x="6170076" y="5856913"/>
            <a:ext cx="1702" cy="1702"/>
          </a:xfrm>
          <a:custGeom>
            <a:avLst/>
            <a:gdLst>
              <a:gd name="T0" fmla="*/ 0 w 2"/>
              <a:gd name="T1" fmla="*/ 0 h 2"/>
              <a:gd name="T2" fmla="*/ 2 w 2"/>
              <a:gd name="T3" fmla="*/ 2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2"/>
                </a:lnTo>
                <a:lnTo>
                  <a:pt x="2" y="2"/>
                </a:lnTo>
                <a:lnTo>
                  <a:pt x="0" y="0"/>
                </a:lnTo>
                <a:close/>
              </a:path>
            </a:pathLst>
          </a:custGeom>
          <a:solidFill>
            <a:srgbClr val="E7EEF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374"/>
          <p:cNvSpPr>
            <a:spLocks/>
          </p:cNvSpPr>
          <p:nvPr/>
        </p:nvSpPr>
        <p:spPr bwMode="auto">
          <a:xfrm>
            <a:off x="6217756" y="5775198"/>
            <a:ext cx="1702" cy="1702"/>
          </a:xfrm>
          <a:custGeom>
            <a:avLst/>
            <a:gdLst>
              <a:gd name="T0" fmla="*/ 0 w 2"/>
              <a:gd name="T1" fmla="*/ 0 h 2"/>
              <a:gd name="T2" fmla="*/ 2 w 2"/>
              <a:gd name="T3" fmla="*/ 2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2"/>
                </a:lnTo>
                <a:lnTo>
                  <a:pt x="2" y="2"/>
                </a:lnTo>
                <a:lnTo>
                  <a:pt x="0" y="0"/>
                </a:lnTo>
                <a:close/>
              </a:path>
            </a:pathLst>
          </a:custGeom>
          <a:solidFill>
            <a:srgbClr val="E7EEF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46" name="Group 245"/>
          <p:cNvGrpSpPr/>
          <p:nvPr/>
        </p:nvGrpSpPr>
        <p:grpSpPr>
          <a:xfrm flipH="1">
            <a:off x="5511923" y="3352663"/>
            <a:ext cx="676034" cy="892065"/>
            <a:chOff x="7780338" y="2120900"/>
            <a:chExt cx="630237" cy="831850"/>
          </a:xfrm>
        </p:grpSpPr>
        <p:sp>
          <p:nvSpPr>
            <p:cNvPr id="247" name="Freeform 384"/>
            <p:cNvSpPr>
              <a:spLocks/>
            </p:cNvSpPr>
            <p:nvPr/>
          </p:nvSpPr>
          <p:spPr bwMode="auto">
            <a:xfrm>
              <a:off x="8134350" y="2740025"/>
              <a:ext cx="274637"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385"/>
            <p:cNvSpPr>
              <a:spLocks/>
            </p:cNvSpPr>
            <p:nvPr/>
          </p:nvSpPr>
          <p:spPr bwMode="auto">
            <a:xfrm>
              <a:off x="8134350" y="2849563"/>
              <a:ext cx="84137" cy="100012"/>
            </a:xfrm>
            <a:custGeom>
              <a:avLst/>
              <a:gdLst>
                <a:gd name="T0" fmla="*/ 0 w 106"/>
                <a:gd name="T1" fmla="*/ 0 h 125"/>
                <a:gd name="T2" fmla="*/ 106 w 106"/>
                <a:gd name="T3" fmla="*/ 58 h 125"/>
                <a:gd name="T4" fmla="*/ 106 w 106"/>
                <a:gd name="T5" fmla="*/ 125 h 125"/>
                <a:gd name="T6" fmla="*/ 0 w 106"/>
                <a:gd name="T7" fmla="*/ 69 h 125"/>
                <a:gd name="T8" fmla="*/ 0 w 106"/>
                <a:gd name="T9" fmla="*/ 0 h 125"/>
              </a:gdLst>
              <a:ahLst/>
              <a:cxnLst>
                <a:cxn ang="0">
                  <a:pos x="T0" y="T1"/>
                </a:cxn>
                <a:cxn ang="0">
                  <a:pos x="T2" y="T3"/>
                </a:cxn>
                <a:cxn ang="0">
                  <a:pos x="T4" y="T5"/>
                </a:cxn>
                <a:cxn ang="0">
                  <a:pos x="T6" y="T7"/>
                </a:cxn>
                <a:cxn ang="0">
                  <a:pos x="T8" y="T9"/>
                </a:cxn>
              </a:cxnLst>
              <a:rect l="0" t="0" r="r" b="b"/>
              <a:pathLst>
                <a:path w="106" h="125">
                  <a:moveTo>
                    <a:pt x="0" y="0"/>
                  </a:moveTo>
                  <a:lnTo>
                    <a:pt x="106" y="58"/>
                  </a:lnTo>
                  <a:lnTo>
                    <a:pt x="106" y="125"/>
                  </a:lnTo>
                  <a:lnTo>
                    <a:pt x="0" y="69"/>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386"/>
            <p:cNvSpPr>
              <a:spLocks/>
            </p:cNvSpPr>
            <p:nvPr/>
          </p:nvSpPr>
          <p:spPr bwMode="auto">
            <a:xfrm>
              <a:off x="8218488" y="2787650"/>
              <a:ext cx="192087" cy="165100"/>
            </a:xfrm>
            <a:custGeom>
              <a:avLst/>
              <a:gdLst>
                <a:gd name="T0" fmla="*/ 240 w 242"/>
                <a:gd name="T1" fmla="*/ 0 h 208"/>
                <a:gd name="T2" fmla="*/ 242 w 242"/>
                <a:gd name="T3" fmla="*/ 68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8"/>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387"/>
            <p:cNvSpPr>
              <a:spLocks/>
            </p:cNvSpPr>
            <p:nvPr/>
          </p:nvSpPr>
          <p:spPr bwMode="auto">
            <a:xfrm>
              <a:off x="8091488" y="2662238"/>
              <a:ext cx="273050" cy="155575"/>
            </a:xfrm>
            <a:custGeom>
              <a:avLst/>
              <a:gdLst>
                <a:gd name="T0" fmla="*/ 242 w 345"/>
                <a:gd name="T1" fmla="*/ 0 h 196"/>
                <a:gd name="T2" fmla="*/ 345 w 345"/>
                <a:gd name="T3" fmla="*/ 60 h 196"/>
                <a:gd name="T4" fmla="*/ 103 w 345"/>
                <a:gd name="T5" fmla="*/ 196 h 196"/>
                <a:gd name="T6" fmla="*/ 0 w 345"/>
                <a:gd name="T7" fmla="*/ 138 h 196"/>
                <a:gd name="T8" fmla="*/ 242 w 345"/>
                <a:gd name="T9" fmla="*/ 0 h 196"/>
              </a:gdLst>
              <a:ahLst/>
              <a:cxnLst>
                <a:cxn ang="0">
                  <a:pos x="T0" y="T1"/>
                </a:cxn>
                <a:cxn ang="0">
                  <a:pos x="T2" y="T3"/>
                </a:cxn>
                <a:cxn ang="0">
                  <a:pos x="T4" y="T5"/>
                </a:cxn>
                <a:cxn ang="0">
                  <a:pos x="T6" y="T7"/>
                </a:cxn>
                <a:cxn ang="0">
                  <a:pos x="T8" y="T9"/>
                </a:cxn>
              </a:cxnLst>
              <a:rect l="0" t="0" r="r" b="b"/>
              <a:pathLst>
                <a:path w="345" h="196">
                  <a:moveTo>
                    <a:pt x="242" y="0"/>
                  </a:moveTo>
                  <a:lnTo>
                    <a:pt x="345" y="60"/>
                  </a:lnTo>
                  <a:lnTo>
                    <a:pt x="103"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388"/>
            <p:cNvSpPr>
              <a:spLocks/>
            </p:cNvSpPr>
            <p:nvPr/>
          </p:nvSpPr>
          <p:spPr bwMode="auto">
            <a:xfrm>
              <a:off x="8091488" y="2771775"/>
              <a:ext cx="82550" cy="100012"/>
            </a:xfrm>
            <a:custGeom>
              <a:avLst/>
              <a:gdLst>
                <a:gd name="T0" fmla="*/ 0 w 105"/>
                <a:gd name="T1" fmla="*/ 0 h 126"/>
                <a:gd name="T2" fmla="*/ 105 w 105"/>
                <a:gd name="T3" fmla="*/ 58 h 126"/>
                <a:gd name="T4" fmla="*/ 105 w 105"/>
                <a:gd name="T5" fmla="*/ 126 h 126"/>
                <a:gd name="T6" fmla="*/ 0 w 105"/>
                <a:gd name="T7" fmla="*/ 70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70"/>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389"/>
            <p:cNvSpPr>
              <a:spLocks/>
            </p:cNvSpPr>
            <p:nvPr/>
          </p:nvSpPr>
          <p:spPr bwMode="auto">
            <a:xfrm>
              <a:off x="8174038" y="2709863"/>
              <a:ext cx="192087" cy="165100"/>
            </a:xfrm>
            <a:custGeom>
              <a:avLst/>
              <a:gdLst>
                <a:gd name="T0" fmla="*/ 240 w 242"/>
                <a:gd name="T1" fmla="*/ 0 h 208"/>
                <a:gd name="T2" fmla="*/ 242 w 242"/>
                <a:gd name="T3" fmla="*/ 67 h 208"/>
                <a:gd name="T4" fmla="*/ 0 w 242"/>
                <a:gd name="T5" fmla="*/ 208 h 208"/>
                <a:gd name="T6" fmla="*/ 0 w 242"/>
                <a:gd name="T7" fmla="*/ 136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6"/>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390"/>
            <p:cNvSpPr>
              <a:spLocks/>
            </p:cNvSpPr>
            <p:nvPr/>
          </p:nvSpPr>
          <p:spPr bwMode="auto">
            <a:xfrm>
              <a:off x="8047038" y="2584450"/>
              <a:ext cx="274637" cy="155575"/>
            </a:xfrm>
            <a:custGeom>
              <a:avLst/>
              <a:gdLst>
                <a:gd name="T0" fmla="*/ 242 w 347"/>
                <a:gd name="T1" fmla="*/ 0 h 197"/>
                <a:gd name="T2" fmla="*/ 347 w 347"/>
                <a:gd name="T3" fmla="*/ 60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60"/>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391"/>
            <p:cNvSpPr>
              <a:spLocks/>
            </p:cNvSpPr>
            <p:nvPr/>
          </p:nvSpPr>
          <p:spPr bwMode="auto">
            <a:xfrm>
              <a:off x="8047038" y="2693988"/>
              <a:ext cx="82550" cy="100012"/>
            </a:xfrm>
            <a:custGeom>
              <a:avLst/>
              <a:gdLst>
                <a:gd name="T0" fmla="*/ 0 w 105"/>
                <a:gd name="T1" fmla="*/ 0 h 125"/>
                <a:gd name="T2" fmla="*/ 105 w 105"/>
                <a:gd name="T3" fmla="*/ 58 h 125"/>
                <a:gd name="T4" fmla="*/ 105 w 105"/>
                <a:gd name="T5" fmla="*/ 125 h 125"/>
                <a:gd name="T6" fmla="*/ 0 w 105"/>
                <a:gd name="T7" fmla="*/ 67 h 125"/>
                <a:gd name="T8" fmla="*/ 0 w 105"/>
                <a:gd name="T9" fmla="*/ 0 h 125"/>
              </a:gdLst>
              <a:ahLst/>
              <a:cxnLst>
                <a:cxn ang="0">
                  <a:pos x="T0" y="T1"/>
                </a:cxn>
                <a:cxn ang="0">
                  <a:pos x="T2" y="T3"/>
                </a:cxn>
                <a:cxn ang="0">
                  <a:pos x="T4" y="T5"/>
                </a:cxn>
                <a:cxn ang="0">
                  <a:pos x="T6" y="T7"/>
                </a:cxn>
                <a:cxn ang="0">
                  <a:pos x="T8" y="T9"/>
                </a:cxn>
              </a:cxnLst>
              <a:rect l="0" t="0" r="r" b="b"/>
              <a:pathLst>
                <a:path w="105" h="125">
                  <a:moveTo>
                    <a:pt x="0" y="0"/>
                  </a:moveTo>
                  <a:lnTo>
                    <a:pt x="105" y="58"/>
                  </a:lnTo>
                  <a:lnTo>
                    <a:pt x="105"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392"/>
            <p:cNvSpPr>
              <a:spLocks/>
            </p:cNvSpPr>
            <p:nvPr/>
          </p:nvSpPr>
          <p:spPr bwMode="auto">
            <a:xfrm>
              <a:off x="8129588" y="2632075"/>
              <a:ext cx="192087" cy="165100"/>
            </a:xfrm>
            <a:custGeom>
              <a:avLst/>
              <a:gdLst>
                <a:gd name="T0" fmla="*/ 242 w 242"/>
                <a:gd name="T1" fmla="*/ 0 h 208"/>
                <a:gd name="T2" fmla="*/ 242 w 242"/>
                <a:gd name="T3" fmla="*/ 68 h 208"/>
                <a:gd name="T4" fmla="*/ 0 w 242"/>
                <a:gd name="T5" fmla="*/ 208 h 208"/>
                <a:gd name="T6" fmla="*/ 0 w 242"/>
                <a:gd name="T7" fmla="*/ 137 h 208"/>
                <a:gd name="T8" fmla="*/ 242 w 242"/>
                <a:gd name="T9" fmla="*/ 0 h 208"/>
              </a:gdLst>
              <a:ahLst/>
              <a:cxnLst>
                <a:cxn ang="0">
                  <a:pos x="T0" y="T1"/>
                </a:cxn>
                <a:cxn ang="0">
                  <a:pos x="T2" y="T3"/>
                </a:cxn>
                <a:cxn ang="0">
                  <a:pos x="T4" y="T5"/>
                </a:cxn>
                <a:cxn ang="0">
                  <a:pos x="T6" y="T7"/>
                </a:cxn>
                <a:cxn ang="0">
                  <a:pos x="T8" y="T9"/>
                </a:cxn>
              </a:cxnLst>
              <a:rect l="0" t="0" r="r" b="b"/>
              <a:pathLst>
                <a:path w="242" h="208">
                  <a:moveTo>
                    <a:pt x="242" y="0"/>
                  </a:moveTo>
                  <a:lnTo>
                    <a:pt x="242" y="68"/>
                  </a:lnTo>
                  <a:lnTo>
                    <a:pt x="0" y="208"/>
                  </a:lnTo>
                  <a:lnTo>
                    <a:pt x="0" y="137"/>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393"/>
            <p:cNvSpPr>
              <a:spLocks/>
            </p:cNvSpPr>
            <p:nvPr/>
          </p:nvSpPr>
          <p:spPr bwMode="auto">
            <a:xfrm>
              <a:off x="8002588" y="2506663"/>
              <a:ext cx="274637" cy="157162"/>
            </a:xfrm>
            <a:custGeom>
              <a:avLst/>
              <a:gdLst>
                <a:gd name="T0" fmla="*/ 242 w 347"/>
                <a:gd name="T1" fmla="*/ 0 h 196"/>
                <a:gd name="T2" fmla="*/ 347 w 347"/>
                <a:gd name="T3" fmla="*/ 60 h 196"/>
                <a:gd name="T4" fmla="*/ 105 w 347"/>
                <a:gd name="T5" fmla="*/ 196 h 196"/>
                <a:gd name="T6" fmla="*/ 0 w 347"/>
                <a:gd name="T7" fmla="*/ 138 h 196"/>
                <a:gd name="T8" fmla="*/ 242 w 347"/>
                <a:gd name="T9" fmla="*/ 0 h 196"/>
              </a:gdLst>
              <a:ahLst/>
              <a:cxnLst>
                <a:cxn ang="0">
                  <a:pos x="T0" y="T1"/>
                </a:cxn>
                <a:cxn ang="0">
                  <a:pos x="T2" y="T3"/>
                </a:cxn>
                <a:cxn ang="0">
                  <a:pos x="T4" y="T5"/>
                </a:cxn>
                <a:cxn ang="0">
                  <a:pos x="T6" y="T7"/>
                </a:cxn>
                <a:cxn ang="0">
                  <a:pos x="T8" y="T9"/>
                </a:cxn>
              </a:cxnLst>
              <a:rect l="0" t="0" r="r" b="b"/>
              <a:pathLst>
                <a:path w="347" h="196">
                  <a:moveTo>
                    <a:pt x="242" y="0"/>
                  </a:moveTo>
                  <a:lnTo>
                    <a:pt x="347" y="60"/>
                  </a:lnTo>
                  <a:lnTo>
                    <a:pt x="105"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394"/>
            <p:cNvSpPr>
              <a:spLocks/>
            </p:cNvSpPr>
            <p:nvPr/>
          </p:nvSpPr>
          <p:spPr bwMode="auto">
            <a:xfrm>
              <a:off x="8002588" y="2617788"/>
              <a:ext cx="82550" cy="98425"/>
            </a:xfrm>
            <a:custGeom>
              <a:avLst/>
              <a:gdLst>
                <a:gd name="T0" fmla="*/ 0 w 105"/>
                <a:gd name="T1" fmla="*/ 0 h 126"/>
                <a:gd name="T2" fmla="*/ 105 w 105"/>
                <a:gd name="T3" fmla="*/ 58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395"/>
            <p:cNvSpPr>
              <a:spLocks/>
            </p:cNvSpPr>
            <p:nvPr/>
          </p:nvSpPr>
          <p:spPr bwMode="auto">
            <a:xfrm>
              <a:off x="8085138" y="2554288"/>
              <a:ext cx="193675" cy="165100"/>
            </a:xfrm>
            <a:custGeom>
              <a:avLst/>
              <a:gdLst>
                <a:gd name="T0" fmla="*/ 242 w 243"/>
                <a:gd name="T1" fmla="*/ 0 h 208"/>
                <a:gd name="T2" fmla="*/ 243 w 243"/>
                <a:gd name="T3" fmla="*/ 67 h 208"/>
                <a:gd name="T4" fmla="*/ 0 w 243"/>
                <a:gd name="T5" fmla="*/ 208 h 208"/>
                <a:gd name="T6" fmla="*/ 0 w 243"/>
                <a:gd name="T7" fmla="*/ 136 h 208"/>
                <a:gd name="T8" fmla="*/ 242 w 243"/>
                <a:gd name="T9" fmla="*/ 0 h 208"/>
              </a:gdLst>
              <a:ahLst/>
              <a:cxnLst>
                <a:cxn ang="0">
                  <a:pos x="T0" y="T1"/>
                </a:cxn>
                <a:cxn ang="0">
                  <a:pos x="T2" y="T3"/>
                </a:cxn>
                <a:cxn ang="0">
                  <a:pos x="T4" y="T5"/>
                </a:cxn>
                <a:cxn ang="0">
                  <a:pos x="T6" y="T7"/>
                </a:cxn>
                <a:cxn ang="0">
                  <a:pos x="T8" y="T9"/>
                </a:cxn>
              </a:cxnLst>
              <a:rect l="0" t="0" r="r" b="b"/>
              <a:pathLst>
                <a:path w="243" h="208">
                  <a:moveTo>
                    <a:pt x="242" y="0"/>
                  </a:moveTo>
                  <a:lnTo>
                    <a:pt x="243" y="67"/>
                  </a:lnTo>
                  <a:lnTo>
                    <a:pt x="0" y="208"/>
                  </a:lnTo>
                  <a:lnTo>
                    <a:pt x="0" y="136"/>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396"/>
            <p:cNvSpPr>
              <a:spLocks/>
            </p:cNvSpPr>
            <p:nvPr/>
          </p:nvSpPr>
          <p:spPr bwMode="auto">
            <a:xfrm>
              <a:off x="7956550" y="2430463"/>
              <a:ext cx="276225"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397"/>
            <p:cNvSpPr>
              <a:spLocks/>
            </p:cNvSpPr>
            <p:nvPr/>
          </p:nvSpPr>
          <p:spPr bwMode="auto">
            <a:xfrm>
              <a:off x="7956550" y="2540000"/>
              <a:ext cx="85725" cy="100012"/>
            </a:xfrm>
            <a:custGeom>
              <a:avLst/>
              <a:gdLst>
                <a:gd name="T0" fmla="*/ 0 w 107"/>
                <a:gd name="T1" fmla="*/ 0 h 125"/>
                <a:gd name="T2" fmla="*/ 107 w 107"/>
                <a:gd name="T3" fmla="*/ 58 h 125"/>
                <a:gd name="T4" fmla="*/ 107 w 107"/>
                <a:gd name="T5" fmla="*/ 125 h 125"/>
                <a:gd name="T6" fmla="*/ 0 w 107"/>
                <a:gd name="T7" fmla="*/ 67 h 125"/>
                <a:gd name="T8" fmla="*/ 0 w 107"/>
                <a:gd name="T9" fmla="*/ 0 h 125"/>
              </a:gdLst>
              <a:ahLst/>
              <a:cxnLst>
                <a:cxn ang="0">
                  <a:pos x="T0" y="T1"/>
                </a:cxn>
                <a:cxn ang="0">
                  <a:pos x="T2" y="T3"/>
                </a:cxn>
                <a:cxn ang="0">
                  <a:pos x="T4" y="T5"/>
                </a:cxn>
                <a:cxn ang="0">
                  <a:pos x="T6" y="T7"/>
                </a:cxn>
                <a:cxn ang="0">
                  <a:pos x="T8" y="T9"/>
                </a:cxn>
              </a:cxnLst>
              <a:rect l="0" t="0" r="r" b="b"/>
              <a:pathLst>
                <a:path w="107" h="125">
                  <a:moveTo>
                    <a:pt x="0" y="0"/>
                  </a:moveTo>
                  <a:lnTo>
                    <a:pt x="107" y="58"/>
                  </a:lnTo>
                  <a:lnTo>
                    <a:pt x="107"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398"/>
            <p:cNvSpPr>
              <a:spLocks/>
            </p:cNvSpPr>
            <p:nvPr/>
          </p:nvSpPr>
          <p:spPr bwMode="auto">
            <a:xfrm>
              <a:off x="8042275" y="2478088"/>
              <a:ext cx="192087" cy="165100"/>
            </a:xfrm>
            <a:custGeom>
              <a:avLst/>
              <a:gdLst>
                <a:gd name="T0" fmla="*/ 239 w 241"/>
                <a:gd name="T1" fmla="*/ 0 h 208"/>
                <a:gd name="T2" fmla="*/ 241 w 241"/>
                <a:gd name="T3" fmla="*/ 68 h 208"/>
                <a:gd name="T4" fmla="*/ 0 w 241"/>
                <a:gd name="T5" fmla="*/ 208 h 208"/>
                <a:gd name="T6" fmla="*/ 0 w 241"/>
                <a:gd name="T7" fmla="*/ 137 h 208"/>
                <a:gd name="T8" fmla="*/ 239 w 241"/>
                <a:gd name="T9" fmla="*/ 0 h 208"/>
              </a:gdLst>
              <a:ahLst/>
              <a:cxnLst>
                <a:cxn ang="0">
                  <a:pos x="T0" y="T1"/>
                </a:cxn>
                <a:cxn ang="0">
                  <a:pos x="T2" y="T3"/>
                </a:cxn>
                <a:cxn ang="0">
                  <a:pos x="T4" y="T5"/>
                </a:cxn>
                <a:cxn ang="0">
                  <a:pos x="T6" y="T7"/>
                </a:cxn>
                <a:cxn ang="0">
                  <a:pos x="T8" y="T9"/>
                </a:cxn>
              </a:cxnLst>
              <a:rect l="0" t="0" r="r" b="b"/>
              <a:pathLst>
                <a:path w="241" h="208">
                  <a:moveTo>
                    <a:pt x="239" y="0"/>
                  </a:moveTo>
                  <a:lnTo>
                    <a:pt x="241" y="68"/>
                  </a:lnTo>
                  <a:lnTo>
                    <a:pt x="0" y="208"/>
                  </a:lnTo>
                  <a:lnTo>
                    <a:pt x="0" y="137"/>
                  </a:lnTo>
                  <a:lnTo>
                    <a:pt x="23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399"/>
            <p:cNvSpPr>
              <a:spLocks/>
            </p:cNvSpPr>
            <p:nvPr/>
          </p:nvSpPr>
          <p:spPr bwMode="auto">
            <a:xfrm>
              <a:off x="7912100" y="2352675"/>
              <a:ext cx="276225" cy="155575"/>
            </a:xfrm>
            <a:custGeom>
              <a:avLst/>
              <a:gdLst>
                <a:gd name="T0" fmla="*/ 241 w 346"/>
                <a:gd name="T1" fmla="*/ 0 h 197"/>
                <a:gd name="T2" fmla="*/ 346 w 346"/>
                <a:gd name="T3" fmla="*/ 60 h 197"/>
                <a:gd name="T4" fmla="*/ 105 w 346"/>
                <a:gd name="T5" fmla="*/ 197 h 197"/>
                <a:gd name="T6" fmla="*/ 0 w 346"/>
                <a:gd name="T7" fmla="*/ 138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8"/>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400"/>
            <p:cNvSpPr>
              <a:spLocks/>
            </p:cNvSpPr>
            <p:nvPr/>
          </p:nvSpPr>
          <p:spPr bwMode="auto">
            <a:xfrm>
              <a:off x="7912100" y="2462213"/>
              <a:ext cx="85725" cy="100012"/>
            </a:xfrm>
            <a:custGeom>
              <a:avLst/>
              <a:gdLst>
                <a:gd name="T0" fmla="*/ 0 w 106"/>
                <a:gd name="T1" fmla="*/ 0 h 126"/>
                <a:gd name="T2" fmla="*/ 106 w 106"/>
                <a:gd name="T3" fmla="*/ 59 h 126"/>
                <a:gd name="T4" fmla="*/ 106 w 106"/>
                <a:gd name="T5" fmla="*/ 126 h 126"/>
                <a:gd name="T6" fmla="*/ 0 w 106"/>
                <a:gd name="T7" fmla="*/ 68 h 126"/>
                <a:gd name="T8" fmla="*/ 0 w 106"/>
                <a:gd name="T9" fmla="*/ 0 h 126"/>
              </a:gdLst>
              <a:ahLst/>
              <a:cxnLst>
                <a:cxn ang="0">
                  <a:pos x="T0" y="T1"/>
                </a:cxn>
                <a:cxn ang="0">
                  <a:pos x="T2" y="T3"/>
                </a:cxn>
                <a:cxn ang="0">
                  <a:pos x="T4" y="T5"/>
                </a:cxn>
                <a:cxn ang="0">
                  <a:pos x="T6" y="T7"/>
                </a:cxn>
                <a:cxn ang="0">
                  <a:pos x="T8" y="T9"/>
                </a:cxn>
              </a:cxnLst>
              <a:rect l="0" t="0" r="r" b="b"/>
              <a:pathLst>
                <a:path w="106" h="126">
                  <a:moveTo>
                    <a:pt x="0" y="0"/>
                  </a:moveTo>
                  <a:lnTo>
                    <a:pt x="106" y="59"/>
                  </a:lnTo>
                  <a:lnTo>
                    <a:pt x="106"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401"/>
            <p:cNvSpPr>
              <a:spLocks/>
            </p:cNvSpPr>
            <p:nvPr/>
          </p:nvSpPr>
          <p:spPr bwMode="auto">
            <a:xfrm>
              <a:off x="7997825" y="2400300"/>
              <a:ext cx="192087" cy="165100"/>
            </a:xfrm>
            <a:custGeom>
              <a:avLst/>
              <a:gdLst>
                <a:gd name="T0" fmla="*/ 240 w 242"/>
                <a:gd name="T1" fmla="*/ 0 h 208"/>
                <a:gd name="T2" fmla="*/ 242 w 242"/>
                <a:gd name="T3" fmla="*/ 67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402"/>
            <p:cNvSpPr>
              <a:spLocks/>
            </p:cNvSpPr>
            <p:nvPr/>
          </p:nvSpPr>
          <p:spPr bwMode="auto">
            <a:xfrm>
              <a:off x="7867650" y="2274888"/>
              <a:ext cx="274637" cy="157162"/>
            </a:xfrm>
            <a:custGeom>
              <a:avLst/>
              <a:gdLst>
                <a:gd name="T0" fmla="*/ 242 w 347"/>
                <a:gd name="T1" fmla="*/ 0 h 197"/>
                <a:gd name="T2" fmla="*/ 347 w 347"/>
                <a:gd name="T3" fmla="*/ 58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403"/>
            <p:cNvSpPr>
              <a:spLocks/>
            </p:cNvSpPr>
            <p:nvPr/>
          </p:nvSpPr>
          <p:spPr bwMode="auto">
            <a:xfrm>
              <a:off x="7867650" y="2384425"/>
              <a:ext cx="85725" cy="100012"/>
            </a:xfrm>
            <a:custGeom>
              <a:avLst/>
              <a:gdLst>
                <a:gd name="T0" fmla="*/ 0 w 107"/>
                <a:gd name="T1" fmla="*/ 0 h 126"/>
                <a:gd name="T2" fmla="*/ 107 w 107"/>
                <a:gd name="T3" fmla="*/ 58 h 126"/>
                <a:gd name="T4" fmla="*/ 107 w 107"/>
                <a:gd name="T5" fmla="*/ 126 h 126"/>
                <a:gd name="T6" fmla="*/ 0 w 107"/>
                <a:gd name="T7" fmla="*/ 67 h 126"/>
                <a:gd name="T8" fmla="*/ 0 w 107"/>
                <a:gd name="T9" fmla="*/ 0 h 126"/>
              </a:gdLst>
              <a:ahLst/>
              <a:cxnLst>
                <a:cxn ang="0">
                  <a:pos x="T0" y="T1"/>
                </a:cxn>
                <a:cxn ang="0">
                  <a:pos x="T2" y="T3"/>
                </a:cxn>
                <a:cxn ang="0">
                  <a:pos x="T4" y="T5"/>
                </a:cxn>
                <a:cxn ang="0">
                  <a:pos x="T6" y="T7"/>
                </a:cxn>
                <a:cxn ang="0">
                  <a:pos x="T8" y="T9"/>
                </a:cxn>
              </a:cxnLst>
              <a:rect l="0" t="0" r="r" b="b"/>
              <a:pathLst>
                <a:path w="107" h="126">
                  <a:moveTo>
                    <a:pt x="0" y="0"/>
                  </a:moveTo>
                  <a:lnTo>
                    <a:pt x="107" y="58"/>
                  </a:lnTo>
                  <a:lnTo>
                    <a:pt x="107"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404"/>
            <p:cNvSpPr>
              <a:spLocks/>
            </p:cNvSpPr>
            <p:nvPr/>
          </p:nvSpPr>
          <p:spPr bwMode="auto">
            <a:xfrm>
              <a:off x="7953375" y="2320925"/>
              <a:ext cx="190500" cy="166687"/>
            </a:xfrm>
            <a:custGeom>
              <a:avLst/>
              <a:gdLst>
                <a:gd name="T0" fmla="*/ 240 w 242"/>
                <a:gd name="T1" fmla="*/ 0 h 210"/>
                <a:gd name="T2" fmla="*/ 242 w 242"/>
                <a:gd name="T3" fmla="*/ 70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70"/>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405"/>
            <p:cNvSpPr>
              <a:spLocks/>
            </p:cNvSpPr>
            <p:nvPr/>
          </p:nvSpPr>
          <p:spPr bwMode="auto">
            <a:xfrm>
              <a:off x="7824788" y="2197100"/>
              <a:ext cx="273050" cy="157162"/>
            </a:xfrm>
            <a:custGeom>
              <a:avLst/>
              <a:gdLst>
                <a:gd name="T0" fmla="*/ 242 w 345"/>
                <a:gd name="T1" fmla="*/ 0 h 197"/>
                <a:gd name="T2" fmla="*/ 345 w 345"/>
                <a:gd name="T3" fmla="*/ 58 h 197"/>
                <a:gd name="T4" fmla="*/ 103 w 345"/>
                <a:gd name="T5" fmla="*/ 197 h 197"/>
                <a:gd name="T6" fmla="*/ 0 w 345"/>
                <a:gd name="T7" fmla="*/ 138 h 197"/>
                <a:gd name="T8" fmla="*/ 242 w 345"/>
                <a:gd name="T9" fmla="*/ 0 h 197"/>
              </a:gdLst>
              <a:ahLst/>
              <a:cxnLst>
                <a:cxn ang="0">
                  <a:pos x="T0" y="T1"/>
                </a:cxn>
                <a:cxn ang="0">
                  <a:pos x="T2" y="T3"/>
                </a:cxn>
                <a:cxn ang="0">
                  <a:pos x="T4" y="T5"/>
                </a:cxn>
                <a:cxn ang="0">
                  <a:pos x="T6" y="T7"/>
                </a:cxn>
                <a:cxn ang="0">
                  <a:pos x="T8" y="T9"/>
                </a:cxn>
              </a:cxnLst>
              <a:rect l="0" t="0" r="r" b="b"/>
              <a:pathLst>
                <a:path w="345" h="197">
                  <a:moveTo>
                    <a:pt x="242" y="0"/>
                  </a:moveTo>
                  <a:lnTo>
                    <a:pt x="345" y="58"/>
                  </a:lnTo>
                  <a:lnTo>
                    <a:pt x="103" y="197"/>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406"/>
            <p:cNvSpPr>
              <a:spLocks/>
            </p:cNvSpPr>
            <p:nvPr/>
          </p:nvSpPr>
          <p:spPr bwMode="auto">
            <a:xfrm>
              <a:off x="7824788" y="2308225"/>
              <a:ext cx="84137" cy="100012"/>
            </a:xfrm>
            <a:custGeom>
              <a:avLst/>
              <a:gdLst>
                <a:gd name="T0" fmla="*/ 0 w 105"/>
                <a:gd name="T1" fmla="*/ 0 h 126"/>
                <a:gd name="T2" fmla="*/ 105 w 105"/>
                <a:gd name="T3" fmla="*/ 59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9"/>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407"/>
            <p:cNvSpPr>
              <a:spLocks/>
            </p:cNvSpPr>
            <p:nvPr/>
          </p:nvSpPr>
          <p:spPr bwMode="auto">
            <a:xfrm>
              <a:off x="7908925" y="2243138"/>
              <a:ext cx="190500" cy="166687"/>
            </a:xfrm>
            <a:custGeom>
              <a:avLst/>
              <a:gdLst>
                <a:gd name="T0" fmla="*/ 240 w 242"/>
                <a:gd name="T1" fmla="*/ 0 h 210"/>
                <a:gd name="T2" fmla="*/ 242 w 242"/>
                <a:gd name="T3" fmla="*/ 69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69"/>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408"/>
            <p:cNvSpPr>
              <a:spLocks/>
            </p:cNvSpPr>
            <p:nvPr/>
          </p:nvSpPr>
          <p:spPr bwMode="auto">
            <a:xfrm>
              <a:off x="7780338" y="2120900"/>
              <a:ext cx="274637" cy="155575"/>
            </a:xfrm>
            <a:custGeom>
              <a:avLst/>
              <a:gdLst>
                <a:gd name="T0" fmla="*/ 242 w 346"/>
                <a:gd name="T1" fmla="*/ 0 h 197"/>
                <a:gd name="T2" fmla="*/ 346 w 346"/>
                <a:gd name="T3" fmla="*/ 58 h 197"/>
                <a:gd name="T4" fmla="*/ 105 w 346"/>
                <a:gd name="T5" fmla="*/ 197 h 197"/>
                <a:gd name="T6" fmla="*/ 0 w 346"/>
                <a:gd name="T7" fmla="*/ 139 h 197"/>
                <a:gd name="T8" fmla="*/ 242 w 346"/>
                <a:gd name="T9" fmla="*/ 0 h 197"/>
              </a:gdLst>
              <a:ahLst/>
              <a:cxnLst>
                <a:cxn ang="0">
                  <a:pos x="T0" y="T1"/>
                </a:cxn>
                <a:cxn ang="0">
                  <a:pos x="T2" y="T3"/>
                </a:cxn>
                <a:cxn ang="0">
                  <a:pos x="T4" y="T5"/>
                </a:cxn>
                <a:cxn ang="0">
                  <a:pos x="T6" y="T7"/>
                </a:cxn>
                <a:cxn ang="0">
                  <a:pos x="T8" y="T9"/>
                </a:cxn>
              </a:cxnLst>
              <a:rect l="0" t="0" r="r" b="b"/>
              <a:pathLst>
                <a:path w="346" h="197">
                  <a:moveTo>
                    <a:pt x="242" y="0"/>
                  </a:moveTo>
                  <a:lnTo>
                    <a:pt x="346"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409"/>
            <p:cNvSpPr>
              <a:spLocks/>
            </p:cNvSpPr>
            <p:nvPr/>
          </p:nvSpPr>
          <p:spPr bwMode="auto">
            <a:xfrm>
              <a:off x="7780338" y="2230438"/>
              <a:ext cx="82550" cy="100012"/>
            </a:xfrm>
            <a:custGeom>
              <a:avLst/>
              <a:gdLst>
                <a:gd name="T0" fmla="*/ 0 w 105"/>
                <a:gd name="T1" fmla="*/ 0 h 126"/>
                <a:gd name="T2" fmla="*/ 105 w 105"/>
                <a:gd name="T3" fmla="*/ 58 h 126"/>
                <a:gd name="T4" fmla="*/ 105 w 105"/>
                <a:gd name="T5" fmla="*/ 126 h 126"/>
                <a:gd name="T6" fmla="*/ 0 w 105"/>
                <a:gd name="T7" fmla="*/ 67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410"/>
            <p:cNvSpPr>
              <a:spLocks/>
            </p:cNvSpPr>
            <p:nvPr/>
          </p:nvSpPr>
          <p:spPr bwMode="auto">
            <a:xfrm>
              <a:off x="7862888" y="2166938"/>
              <a:ext cx="193675" cy="166687"/>
            </a:xfrm>
            <a:custGeom>
              <a:avLst/>
              <a:gdLst>
                <a:gd name="T0" fmla="*/ 241 w 243"/>
                <a:gd name="T1" fmla="*/ 0 h 210"/>
                <a:gd name="T2" fmla="*/ 243 w 243"/>
                <a:gd name="T3" fmla="*/ 70 h 210"/>
                <a:gd name="T4" fmla="*/ 0 w 243"/>
                <a:gd name="T5" fmla="*/ 210 h 210"/>
                <a:gd name="T6" fmla="*/ 0 w 243"/>
                <a:gd name="T7" fmla="*/ 139 h 210"/>
                <a:gd name="T8" fmla="*/ 241 w 243"/>
                <a:gd name="T9" fmla="*/ 0 h 210"/>
              </a:gdLst>
              <a:ahLst/>
              <a:cxnLst>
                <a:cxn ang="0">
                  <a:pos x="T0" y="T1"/>
                </a:cxn>
                <a:cxn ang="0">
                  <a:pos x="T2" y="T3"/>
                </a:cxn>
                <a:cxn ang="0">
                  <a:pos x="T4" y="T5"/>
                </a:cxn>
                <a:cxn ang="0">
                  <a:pos x="T6" y="T7"/>
                </a:cxn>
                <a:cxn ang="0">
                  <a:pos x="T8" y="T9"/>
                </a:cxn>
              </a:cxnLst>
              <a:rect l="0" t="0" r="r" b="b"/>
              <a:pathLst>
                <a:path w="243" h="210">
                  <a:moveTo>
                    <a:pt x="241" y="0"/>
                  </a:moveTo>
                  <a:lnTo>
                    <a:pt x="243" y="70"/>
                  </a:lnTo>
                  <a:lnTo>
                    <a:pt x="0" y="210"/>
                  </a:lnTo>
                  <a:lnTo>
                    <a:pt x="0" y="139"/>
                  </a:lnTo>
                  <a:lnTo>
                    <a:pt x="24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0" name="Group 309"/>
          <p:cNvGrpSpPr/>
          <p:nvPr/>
        </p:nvGrpSpPr>
        <p:grpSpPr>
          <a:xfrm>
            <a:off x="2025474" y="2643357"/>
            <a:ext cx="3247783" cy="979893"/>
            <a:chOff x="790681" y="5371518"/>
            <a:chExt cx="3246938" cy="979893"/>
          </a:xfrm>
        </p:grpSpPr>
        <p:sp>
          <p:nvSpPr>
            <p:cNvPr id="311" name="TextBox 310"/>
            <p:cNvSpPr txBox="1"/>
            <p:nvPr/>
          </p:nvSpPr>
          <p:spPr>
            <a:xfrm>
              <a:off x="1067009" y="5766636"/>
              <a:ext cx="2970610" cy="584775"/>
            </a:xfrm>
            <a:prstGeom prst="rect">
              <a:avLst/>
            </a:prstGeom>
            <a:noFill/>
          </p:spPr>
          <p:txBody>
            <a:bodyPr wrap="square" rtlCol="0">
              <a:spAutoFit/>
            </a:bodyPr>
            <a:lstStyle/>
            <a:p>
              <a:pPr algn="ctr"/>
              <a:r>
                <a:rPr lang="en-US" sz="1600" kern="0" dirty="0">
                  <a:solidFill>
                    <a:schemeClr val="tx1">
                      <a:lumMod val="75000"/>
                      <a:lumOff val="25000"/>
                    </a:schemeClr>
                  </a:solidFill>
                  <a:latin typeface="Century Gothic"/>
                  <a:cs typeface="Century Gothic"/>
                </a:rPr>
                <a:t> Who are the stewards of the business</a:t>
              </a:r>
            </a:p>
          </p:txBody>
        </p:sp>
        <p:sp>
          <p:nvSpPr>
            <p:cNvPr id="312" name="TextBox 311"/>
            <p:cNvSpPr txBox="1"/>
            <p:nvPr/>
          </p:nvSpPr>
          <p:spPr>
            <a:xfrm>
              <a:off x="790681" y="5371518"/>
              <a:ext cx="3185487" cy="400110"/>
            </a:xfrm>
            <a:prstGeom prst="rect">
              <a:avLst/>
            </a:prstGeom>
            <a:noFill/>
          </p:spPr>
          <p:txBody>
            <a:bodyPr wrap="square" rtlCol="0">
              <a:spAutoFit/>
            </a:bodyPr>
            <a:lstStyle/>
            <a:p>
              <a:pPr algn="r"/>
              <a:r>
                <a:rPr lang="en-US" sz="2000" b="1" kern="0" dirty="0">
                  <a:solidFill>
                    <a:schemeClr val="accent5"/>
                  </a:solidFill>
                  <a:latin typeface="Century Gothic"/>
                  <a:cs typeface="Century Gothic"/>
                </a:rPr>
                <a:t>Management Tenets </a:t>
              </a:r>
              <a:endParaRPr lang="en-US" sz="2000" b="1" dirty="0">
                <a:solidFill>
                  <a:schemeClr val="accent5"/>
                </a:solidFill>
                <a:latin typeface="Century Gothic"/>
                <a:cs typeface="Century Gothic"/>
              </a:endParaRPr>
            </a:p>
          </p:txBody>
        </p:sp>
      </p:grpSp>
      <p:grpSp>
        <p:nvGrpSpPr>
          <p:cNvPr id="315" name="Group 314"/>
          <p:cNvGrpSpPr/>
          <p:nvPr/>
        </p:nvGrpSpPr>
        <p:grpSpPr>
          <a:xfrm flipH="1">
            <a:off x="6594069" y="1400598"/>
            <a:ext cx="3560352" cy="991373"/>
            <a:chOff x="709297" y="5353046"/>
            <a:chExt cx="3559426" cy="991373"/>
          </a:xfrm>
        </p:grpSpPr>
        <p:sp>
          <p:nvSpPr>
            <p:cNvPr id="316" name="TextBox 315"/>
            <p:cNvSpPr txBox="1"/>
            <p:nvPr/>
          </p:nvSpPr>
          <p:spPr>
            <a:xfrm>
              <a:off x="964119" y="5759644"/>
              <a:ext cx="3304604" cy="584775"/>
            </a:xfrm>
            <a:prstGeom prst="rect">
              <a:avLst/>
            </a:prstGeom>
            <a:noFill/>
          </p:spPr>
          <p:txBody>
            <a:bodyPr wrap="square" rtlCol="0">
              <a:spAutoFit/>
            </a:bodyPr>
            <a:lstStyle/>
            <a:p>
              <a:pPr algn="ctr"/>
              <a:r>
                <a:rPr lang="en-US" sz="1600" kern="0" dirty="0">
                  <a:solidFill>
                    <a:schemeClr val="tx1">
                      <a:lumMod val="75000"/>
                      <a:lumOff val="25000"/>
                    </a:schemeClr>
                  </a:solidFill>
                  <a:latin typeface="Century Gothic"/>
                  <a:cs typeface="Century Gothic"/>
                </a:rPr>
                <a:t>Can we understand the business</a:t>
              </a:r>
              <a:endParaRPr lang="en-US" sz="1600" dirty="0">
                <a:solidFill>
                  <a:schemeClr val="tx1">
                    <a:lumMod val="75000"/>
                    <a:lumOff val="25000"/>
                  </a:schemeClr>
                </a:solidFill>
                <a:latin typeface="Century Gothic"/>
                <a:cs typeface="Century Gothic"/>
              </a:endParaRPr>
            </a:p>
          </p:txBody>
        </p:sp>
        <p:sp>
          <p:nvSpPr>
            <p:cNvPr id="317" name="TextBox 316"/>
            <p:cNvSpPr txBox="1"/>
            <p:nvPr/>
          </p:nvSpPr>
          <p:spPr>
            <a:xfrm>
              <a:off x="709297" y="5353046"/>
              <a:ext cx="3185487" cy="400110"/>
            </a:xfrm>
            <a:prstGeom prst="rect">
              <a:avLst/>
            </a:prstGeom>
            <a:noFill/>
          </p:spPr>
          <p:txBody>
            <a:bodyPr wrap="square" rtlCol="0">
              <a:spAutoFit/>
            </a:bodyPr>
            <a:lstStyle/>
            <a:p>
              <a:r>
                <a:rPr lang="en-US" sz="2000" b="1" kern="0" dirty="0">
                  <a:solidFill>
                    <a:srgbClr val="00A39A"/>
                  </a:solidFill>
                  <a:latin typeface="Century Gothic"/>
                  <a:cs typeface="Century Gothic"/>
                </a:rPr>
                <a:t>Business Tenets</a:t>
              </a:r>
              <a:endParaRPr lang="en-US" sz="2000" b="1" dirty="0">
                <a:solidFill>
                  <a:srgbClr val="00A39A"/>
                </a:solidFill>
                <a:latin typeface="Century Gothic"/>
                <a:cs typeface="Century Gothic"/>
              </a:endParaRPr>
            </a:p>
          </p:txBody>
        </p:sp>
      </p:grpSp>
      <p:grpSp>
        <p:nvGrpSpPr>
          <p:cNvPr id="453" name="Group 452"/>
          <p:cNvGrpSpPr/>
          <p:nvPr/>
        </p:nvGrpSpPr>
        <p:grpSpPr>
          <a:xfrm flipH="1">
            <a:off x="5480291" y="5648188"/>
            <a:ext cx="676034" cy="892065"/>
            <a:chOff x="7780338" y="2120900"/>
            <a:chExt cx="630237" cy="831850"/>
          </a:xfrm>
        </p:grpSpPr>
        <p:sp>
          <p:nvSpPr>
            <p:cNvPr id="454" name="Freeform 384"/>
            <p:cNvSpPr>
              <a:spLocks/>
            </p:cNvSpPr>
            <p:nvPr/>
          </p:nvSpPr>
          <p:spPr bwMode="auto">
            <a:xfrm>
              <a:off x="8134350" y="2740025"/>
              <a:ext cx="274637"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Freeform 385"/>
            <p:cNvSpPr>
              <a:spLocks/>
            </p:cNvSpPr>
            <p:nvPr/>
          </p:nvSpPr>
          <p:spPr bwMode="auto">
            <a:xfrm>
              <a:off x="8134350" y="2849563"/>
              <a:ext cx="84137" cy="100012"/>
            </a:xfrm>
            <a:custGeom>
              <a:avLst/>
              <a:gdLst>
                <a:gd name="T0" fmla="*/ 0 w 106"/>
                <a:gd name="T1" fmla="*/ 0 h 125"/>
                <a:gd name="T2" fmla="*/ 106 w 106"/>
                <a:gd name="T3" fmla="*/ 58 h 125"/>
                <a:gd name="T4" fmla="*/ 106 w 106"/>
                <a:gd name="T5" fmla="*/ 125 h 125"/>
                <a:gd name="T6" fmla="*/ 0 w 106"/>
                <a:gd name="T7" fmla="*/ 69 h 125"/>
                <a:gd name="T8" fmla="*/ 0 w 106"/>
                <a:gd name="T9" fmla="*/ 0 h 125"/>
              </a:gdLst>
              <a:ahLst/>
              <a:cxnLst>
                <a:cxn ang="0">
                  <a:pos x="T0" y="T1"/>
                </a:cxn>
                <a:cxn ang="0">
                  <a:pos x="T2" y="T3"/>
                </a:cxn>
                <a:cxn ang="0">
                  <a:pos x="T4" y="T5"/>
                </a:cxn>
                <a:cxn ang="0">
                  <a:pos x="T6" y="T7"/>
                </a:cxn>
                <a:cxn ang="0">
                  <a:pos x="T8" y="T9"/>
                </a:cxn>
              </a:cxnLst>
              <a:rect l="0" t="0" r="r" b="b"/>
              <a:pathLst>
                <a:path w="106" h="125">
                  <a:moveTo>
                    <a:pt x="0" y="0"/>
                  </a:moveTo>
                  <a:lnTo>
                    <a:pt x="106" y="58"/>
                  </a:lnTo>
                  <a:lnTo>
                    <a:pt x="106" y="125"/>
                  </a:lnTo>
                  <a:lnTo>
                    <a:pt x="0" y="69"/>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6" name="Freeform 386"/>
            <p:cNvSpPr>
              <a:spLocks/>
            </p:cNvSpPr>
            <p:nvPr/>
          </p:nvSpPr>
          <p:spPr bwMode="auto">
            <a:xfrm>
              <a:off x="8218488" y="2787650"/>
              <a:ext cx="192087" cy="165100"/>
            </a:xfrm>
            <a:custGeom>
              <a:avLst/>
              <a:gdLst>
                <a:gd name="T0" fmla="*/ 240 w 242"/>
                <a:gd name="T1" fmla="*/ 0 h 208"/>
                <a:gd name="T2" fmla="*/ 242 w 242"/>
                <a:gd name="T3" fmla="*/ 68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8"/>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387"/>
            <p:cNvSpPr>
              <a:spLocks/>
            </p:cNvSpPr>
            <p:nvPr/>
          </p:nvSpPr>
          <p:spPr bwMode="auto">
            <a:xfrm>
              <a:off x="8091488" y="2662238"/>
              <a:ext cx="273050" cy="155575"/>
            </a:xfrm>
            <a:custGeom>
              <a:avLst/>
              <a:gdLst>
                <a:gd name="T0" fmla="*/ 242 w 345"/>
                <a:gd name="T1" fmla="*/ 0 h 196"/>
                <a:gd name="T2" fmla="*/ 345 w 345"/>
                <a:gd name="T3" fmla="*/ 60 h 196"/>
                <a:gd name="T4" fmla="*/ 103 w 345"/>
                <a:gd name="T5" fmla="*/ 196 h 196"/>
                <a:gd name="T6" fmla="*/ 0 w 345"/>
                <a:gd name="T7" fmla="*/ 138 h 196"/>
                <a:gd name="T8" fmla="*/ 242 w 345"/>
                <a:gd name="T9" fmla="*/ 0 h 196"/>
              </a:gdLst>
              <a:ahLst/>
              <a:cxnLst>
                <a:cxn ang="0">
                  <a:pos x="T0" y="T1"/>
                </a:cxn>
                <a:cxn ang="0">
                  <a:pos x="T2" y="T3"/>
                </a:cxn>
                <a:cxn ang="0">
                  <a:pos x="T4" y="T5"/>
                </a:cxn>
                <a:cxn ang="0">
                  <a:pos x="T6" y="T7"/>
                </a:cxn>
                <a:cxn ang="0">
                  <a:pos x="T8" y="T9"/>
                </a:cxn>
              </a:cxnLst>
              <a:rect l="0" t="0" r="r" b="b"/>
              <a:pathLst>
                <a:path w="345" h="196">
                  <a:moveTo>
                    <a:pt x="242" y="0"/>
                  </a:moveTo>
                  <a:lnTo>
                    <a:pt x="345" y="60"/>
                  </a:lnTo>
                  <a:lnTo>
                    <a:pt x="103"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388"/>
            <p:cNvSpPr>
              <a:spLocks/>
            </p:cNvSpPr>
            <p:nvPr/>
          </p:nvSpPr>
          <p:spPr bwMode="auto">
            <a:xfrm>
              <a:off x="8091488" y="2771775"/>
              <a:ext cx="82550" cy="100012"/>
            </a:xfrm>
            <a:custGeom>
              <a:avLst/>
              <a:gdLst>
                <a:gd name="T0" fmla="*/ 0 w 105"/>
                <a:gd name="T1" fmla="*/ 0 h 126"/>
                <a:gd name="T2" fmla="*/ 105 w 105"/>
                <a:gd name="T3" fmla="*/ 58 h 126"/>
                <a:gd name="T4" fmla="*/ 105 w 105"/>
                <a:gd name="T5" fmla="*/ 126 h 126"/>
                <a:gd name="T6" fmla="*/ 0 w 105"/>
                <a:gd name="T7" fmla="*/ 70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70"/>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389"/>
            <p:cNvSpPr>
              <a:spLocks/>
            </p:cNvSpPr>
            <p:nvPr/>
          </p:nvSpPr>
          <p:spPr bwMode="auto">
            <a:xfrm>
              <a:off x="8174038" y="2709863"/>
              <a:ext cx="192087" cy="165100"/>
            </a:xfrm>
            <a:custGeom>
              <a:avLst/>
              <a:gdLst>
                <a:gd name="T0" fmla="*/ 240 w 242"/>
                <a:gd name="T1" fmla="*/ 0 h 208"/>
                <a:gd name="T2" fmla="*/ 242 w 242"/>
                <a:gd name="T3" fmla="*/ 67 h 208"/>
                <a:gd name="T4" fmla="*/ 0 w 242"/>
                <a:gd name="T5" fmla="*/ 208 h 208"/>
                <a:gd name="T6" fmla="*/ 0 w 242"/>
                <a:gd name="T7" fmla="*/ 136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6"/>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390"/>
            <p:cNvSpPr>
              <a:spLocks/>
            </p:cNvSpPr>
            <p:nvPr/>
          </p:nvSpPr>
          <p:spPr bwMode="auto">
            <a:xfrm>
              <a:off x="8047038" y="2584450"/>
              <a:ext cx="274637" cy="155575"/>
            </a:xfrm>
            <a:custGeom>
              <a:avLst/>
              <a:gdLst>
                <a:gd name="T0" fmla="*/ 242 w 347"/>
                <a:gd name="T1" fmla="*/ 0 h 197"/>
                <a:gd name="T2" fmla="*/ 347 w 347"/>
                <a:gd name="T3" fmla="*/ 60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60"/>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391"/>
            <p:cNvSpPr>
              <a:spLocks/>
            </p:cNvSpPr>
            <p:nvPr/>
          </p:nvSpPr>
          <p:spPr bwMode="auto">
            <a:xfrm>
              <a:off x="8047038" y="2693988"/>
              <a:ext cx="82550" cy="100012"/>
            </a:xfrm>
            <a:custGeom>
              <a:avLst/>
              <a:gdLst>
                <a:gd name="T0" fmla="*/ 0 w 105"/>
                <a:gd name="T1" fmla="*/ 0 h 125"/>
                <a:gd name="T2" fmla="*/ 105 w 105"/>
                <a:gd name="T3" fmla="*/ 58 h 125"/>
                <a:gd name="T4" fmla="*/ 105 w 105"/>
                <a:gd name="T5" fmla="*/ 125 h 125"/>
                <a:gd name="T6" fmla="*/ 0 w 105"/>
                <a:gd name="T7" fmla="*/ 67 h 125"/>
                <a:gd name="T8" fmla="*/ 0 w 105"/>
                <a:gd name="T9" fmla="*/ 0 h 125"/>
              </a:gdLst>
              <a:ahLst/>
              <a:cxnLst>
                <a:cxn ang="0">
                  <a:pos x="T0" y="T1"/>
                </a:cxn>
                <a:cxn ang="0">
                  <a:pos x="T2" y="T3"/>
                </a:cxn>
                <a:cxn ang="0">
                  <a:pos x="T4" y="T5"/>
                </a:cxn>
                <a:cxn ang="0">
                  <a:pos x="T6" y="T7"/>
                </a:cxn>
                <a:cxn ang="0">
                  <a:pos x="T8" y="T9"/>
                </a:cxn>
              </a:cxnLst>
              <a:rect l="0" t="0" r="r" b="b"/>
              <a:pathLst>
                <a:path w="105" h="125">
                  <a:moveTo>
                    <a:pt x="0" y="0"/>
                  </a:moveTo>
                  <a:lnTo>
                    <a:pt x="105" y="58"/>
                  </a:lnTo>
                  <a:lnTo>
                    <a:pt x="105"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392"/>
            <p:cNvSpPr>
              <a:spLocks/>
            </p:cNvSpPr>
            <p:nvPr/>
          </p:nvSpPr>
          <p:spPr bwMode="auto">
            <a:xfrm>
              <a:off x="8129588" y="2632075"/>
              <a:ext cx="192087" cy="165100"/>
            </a:xfrm>
            <a:custGeom>
              <a:avLst/>
              <a:gdLst>
                <a:gd name="T0" fmla="*/ 242 w 242"/>
                <a:gd name="T1" fmla="*/ 0 h 208"/>
                <a:gd name="T2" fmla="*/ 242 w 242"/>
                <a:gd name="T3" fmla="*/ 68 h 208"/>
                <a:gd name="T4" fmla="*/ 0 w 242"/>
                <a:gd name="T5" fmla="*/ 208 h 208"/>
                <a:gd name="T6" fmla="*/ 0 w 242"/>
                <a:gd name="T7" fmla="*/ 137 h 208"/>
                <a:gd name="T8" fmla="*/ 242 w 242"/>
                <a:gd name="T9" fmla="*/ 0 h 208"/>
              </a:gdLst>
              <a:ahLst/>
              <a:cxnLst>
                <a:cxn ang="0">
                  <a:pos x="T0" y="T1"/>
                </a:cxn>
                <a:cxn ang="0">
                  <a:pos x="T2" y="T3"/>
                </a:cxn>
                <a:cxn ang="0">
                  <a:pos x="T4" y="T5"/>
                </a:cxn>
                <a:cxn ang="0">
                  <a:pos x="T6" y="T7"/>
                </a:cxn>
                <a:cxn ang="0">
                  <a:pos x="T8" y="T9"/>
                </a:cxn>
              </a:cxnLst>
              <a:rect l="0" t="0" r="r" b="b"/>
              <a:pathLst>
                <a:path w="242" h="208">
                  <a:moveTo>
                    <a:pt x="242" y="0"/>
                  </a:moveTo>
                  <a:lnTo>
                    <a:pt x="242" y="68"/>
                  </a:lnTo>
                  <a:lnTo>
                    <a:pt x="0" y="208"/>
                  </a:lnTo>
                  <a:lnTo>
                    <a:pt x="0" y="137"/>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393"/>
            <p:cNvSpPr>
              <a:spLocks/>
            </p:cNvSpPr>
            <p:nvPr/>
          </p:nvSpPr>
          <p:spPr bwMode="auto">
            <a:xfrm>
              <a:off x="8002588" y="2506663"/>
              <a:ext cx="274637" cy="157162"/>
            </a:xfrm>
            <a:custGeom>
              <a:avLst/>
              <a:gdLst>
                <a:gd name="T0" fmla="*/ 242 w 347"/>
                <a:gd name="T1" fmla="*/ 0 h 196"/>
                <a:gd name="T2" fmla="*/ 347 w 347"/>
                <a:gd name="T3" fmla="*/ 60 h 196"/>
                <a:gd name="T4" fmla="*/ 105 w 347"/>
                <a:gd name="T5" fmla="*/ 196 h 196"/>
                <a:gd name="T6" fmla="*/ 0 w 347"/>
                <a:gd name="T7" fmla="*/ 138 h 196"/>
                <a:gd name="T8" fmla="*/ 242 w 347"/>
                <a:gd name="T9" fmla="*/ 0 h 196"/>
              </a:gdLst>
              <a:ahLst/>
              <a:cxnLst>
                <a:cxn ang="0">
                  <a:pos x="T0" y="T1"/>
                </a:cxn>
                <a:cxn ang="0">
                  <a:pos x="T2" y="T3"/>
                </a:cxn>
                <a:cxn ang="0">
                  <a:pos x="T4" y="T5"/>
                </a:cxn>
                <a:cxn ang="0">
                  <a:pos x="T6" y="T7"/>
                </a:cxn>
                <a:cxn ang="0">
                  <a:pos x="T8" y="T9"/>
                </a:cxn>
              </a:cxnLst>
              <a:rect l="0" t="0" r="r" b="b"/>
              <a:pathLst>
                <a:path w="347" h="196">
                  <a:moveTo>
                    <a:pt x="242" y="0"/>
                  </a:moveTo>
                  <a:lnTo>
                    <a:pt x="347" y="60"/>
                  </a:lnTo>
                  <a:lnTo>
                    <a:pt x="105"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394"/>
            <p:cNvSpPr>
              <a:spLocks/>
            </p:cNvSpPr>
            <p:nvPr/>
          </p:nvSpPr>
          <p:spPr bwMode="auto">
            <a:xfrm>
              <a:off x="8002588" y="2617788"/>
              <a:ext cx="82550" cy="98425"/>
            </a:xfrm>
            <a:custGeom>
              <a:avLst/>
              <a:gdLst>
                <a:gd name="T0" fmla="*/ 0 w 105"/>
                <a:gd name="T1" fmla="*/ 0 h 126"/>
                <a:gd name="T2" fmla="*/ 105 w 105"/>
                <a:gd name="T3" fmla="*/ 58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395"/>
            <p:cNvSpPr>
              <a:spLocks/>
            </p:cNvSpPr>
            <p:nvPr/>
          </p:nvSpPr>
          <p:spPr bwMode="auto">
            <a:xfrm>
              <a:off x="8085138" y="2554288"/>
              <a:ext cx="193675" cy="165100"/>
            </a:xfrm>
            <a:custGeom>
              <a:avLst/>
              <a:gdLst>
                <a:gd name="T0" fmla="*/ 242 w 243"/>
                <a:gd name="T1" fmla="*/ 0 h 208"/>
                <a:gd name="T2" fmla="*/ 243 w 243"/>
                <a:gd name="T3" fmla="*/ 67 h 208"/>
                <a:gd name="T4" fmla="*/ 0 w 243"/>
                <a:gd name="T5" fmla="*/ 208 h 208"/>
                <a:gd name="T6" fmla="*/ 0 w 243"/>
                <a:gd name="T7" fmla="*/ 136 h 208"/>
                <a:gd name="T8" fmla="*/ 242 w 243"/>
                <a:gd name="T9" fmla="*/ 0 h 208"/>
              </a:gdLst>
              <a:ahLst/>
              <a:cxnLst>
                <a:cxn ang="0">
                  <a:pos x="T0" y="T1"/>
                </a:cxn>
                <a:cxn ang="0">
                  <a:pos x="T2" y="T3"/>
                </a:cxn>
                <a:cxn ang="0">
                  <a:pos x="T4" y="T5"/>
                </a:cxn>
                <a:cxn ang="0">
                  <a:pos x="T6" y="T7"/>
                </a:cxn>
                <a:cxn ang="0">
                  <a:pos x="T8" y="T9"/>
                </a:cxn>
              </a:cxnLst>
              <a:rect l="0" t="0" r="r" b="b"/>
              <a:pathLst>
                <a:path w="243" h="208">
                  <a:moveTo>
                    <a:pt x="242" y="0"/>
                  </a:moveTo>
                  <a:lnTo>
                    <a:pt x="243" y="67"/>
                  </a:lnTo>
                  <a:lnTo>
                    <a:pt x="0" y="208"/>
                  </a:lnTo>
                  <a:lnTo>
                    <a:pt x="0" y="136"/>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396"/>
            <p:cNvSpPr>
              <a:spLocks/>
            </p:cNvSpPr>
            <p:nvPr/>
          </p:nvSpPr>
          <p:spPr bwMode="auto">
            <a:xfrm>
              <a:off x="7956550" y="2430463"/>
              <a:ext cx="276225"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397"/>
            <p:cNvSpPr>
              <a:spLocks/>
            </p:cNvSpPr>
            <p:nvPr/>
          </p:nvSpPr>
          <p:spPr bwMode="auto">
            <a:xfrm>
              <a:off x="7956550" y="2540000"/>
              <a:ext cx="85725" cy="100012"/>
            </a:xfrm>
            <a:custGeom>
              <a:avLst/>
              <a:gdLst>
                <a:gd name="T0" fmla="*/ 0 w 107"/>
                <a:gd name="T1" fmla="*/ 0 h 125"/>
                <a:gd name="T2" fmla="*/ 107 w 107"/>
                <a:gd name="T3" fmla="*/ 58 h 125"/>
                <a:gd name="T4" fmla="*/ 107 w 107"/>
                <a:gd name="T5" fmla="*/ 125 h 125"/>
                <a:gd name="T6" fmla="*/ 0 w 107"/>
                <a:gd name="T7" fmla="*/ 67 h 125"/>
                <a:gd name="T8" fmla="*/ 0 w 107"/>
                <a:gd name="T9" fmla="*/ 0 h 125"/>
              </a:gdLst>
              <a:ahLst/>
              <a:cxnLst>
                <a:cxn ang="0">
                  <a:pos x="T0" y="T1"/>
                </a:cxn>
                <a:cxn ang="0">
                  <a:pos x="T2" y="T3"/>
                </a:cxn>
                <a:cxn ang="0">
                  <a:pos x="T4" y="T5"/>
                </a:cxn>
                <a:cxn ang="0">
                  <a:pos x="T6" y="T7"/>
                </a:cxn>
                <a:cxn ang="0">
                  <a:pos x="T8" y="T9"/>
                </a:cxn>
              </a:cxnLst>
              <a:rect l="0" t="0" r="r" b="b"/>
              <a:pathLst>
                <a:path w="107" h="125">
                  <a:moveTo>
                    <a:pt x="0" y="0"/>
                  </a:moveTo>
                  <a:lnTo>
                    <a:pt x="107" y="58"/>
                  </a:lnTo>
                  <a:lnTo>
                    <a:pt x="107"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398"/>
            <p:cNvSpPr>
              <a:spLocks/>
            </p:cNvSpPr>
            <p:nvPr/>
          </p:nvSpPr>
          <p:spPr bwMode="auto">
            <a:xfrm>
              <a:off x="8042275" y="2478088"/>
              <a:ext cx="192087" cy="165100"/>
            </a:xfrm>
            <a:custGeom>
              <a:avLst/>
              <a:gdLst>
                <a:gd name="T0" fmla="*/ 239 w 241"/>
                <a:gd name="T1" fmla="*/ 0 h 208"/>
                <a:gd name="T2" fmla="*/ 241 w 241"/>
                <a:gd name="T3" fmla="*/ 68 h 208"/>
                <a:gd name="T4" fmla="*/ 0 w 241"/>
                <a:gd name="T5" fmla="*/ 208 h 208"/>
                <a:gd name="T6" fmla="*/ 0 w 241"/>
                <a:gd name="T7" fmla="*/ 137 h 208"/>
                <a:gd name="T8" fmla="*/ 239 w 241"/>
                <a:gd name="T9" fmla="*/ 0 h 208"/>
              </a:gdLst>
              <a:ahLst/>
              <a:cxnLst>
                <a:cxn ang="0">
                  <a:pos x="T0" y="T1"/>
                </a:cxn>
                <a:cxn ang="0">
                  <a:pos x="T2" y="T3"/>
                </a:cxn>
                <a:cxn ang="0">
                  <a:pos x="T4" y="T5"/>
                </a:cxn>
                <a:cxn ang="0">
                  <a:pos x="T6" y="T7"/>
                </a:cxn>
                <a:cxn ang="0">
                  <a:pos x="T8" y="T9"/>
                </a:cxn>
              </a:cxnLst>
              <a:rect l="0" t="0" r="r" b="b"/>
              <a:pathLst>
                <a:path w="241" h="208">
                  <a:moveTo>
                    <a:pt x="239" y="0"/>
                  </a:moveTo>
                  <a:lnTo>
                    <a:pt x="241" y="68"/>
                  </a:lnTo>
                  <a:lnTo>
                    <a:pt x="0" y="208"/>
                  </a:lnTo>
                  <a:lnTo>
                    <a:pt x="0" y="137"/>
                  </a:lnTo>
                  <a:lnTo>
                    <a:pt x="23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399"/>
            <p:cNvSpPr>
              <a:spLocks/>
            </p:cNvSpPr>
            <p:nvPr/>
          </p:nvSpPr>
          <p:spPr bwMode="auto">
            <a:xfrm>
              <a:off x="7912100" y="2352675"/>
              <a:ext cx="276225" cy="155575"/>
            </a:xfrm>
            <a:custGeom>
              <a:avLst/>
              <a:gdLst>
                <a:gd name="T0" fmla="*/ 241 w 346"/>
                <a:gd name="T1" fmla="*/ 0 h 197"/>
                <a:gd name="T2" fmla="*/ 346 w 346"/>
                <a:gd name="T3" fmla="*/ 60 h 197"/>
                <a:gd name="T4" fmla="*/ 105 w 346"/>
                <a:gd name="T5" fmla="*/ 197 h 197"/>
                <a:gd name="T6" fmla="*/ 0 w 346"/>
                <a:gd name="T7" fmla="*/ 138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8"/>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0" name="Freeform 400"/>
            <p:cNvSpPr>
              <a:spLocks/>
            </p:cNvSpPr>
            <p:nvPr/>
          </p:nvSpPr>
          <p:spPr bwMode="auto">
            <a:xfrm>
              <a:off x="7912100" y="2462213"/>
              <a:ext cx="85725" cy="100012"/>
            </a:xfrm>
            <a:custGeom>
              <a:avLst/>
              <a:gdLst>
                <a:gd name="T0" fmla="*/ 0 w 106"/>
                <a:gd name="T1" fmla="*/ 0 h 126"/>
                <a:gd name="T2" fmla="*/ 106 w 106"/>
                <a:gd name="T3" fmla="*/ 59 h 126"/>
                <a:gd name="T4" fmla="*/ 106 w 106"/>
                <a:gd name="T5" fmla="*/ 126 h 126"/>
                <a:gd name="T6" fmla="*/ 0 w 106"/>
                <a:gd name="T7" fmla="*/ 68 h 126"/>
                <a:gd name="T8" fmla="*/ 0 w 106"/>
                <a:gd name="T9" fmla="*/ 0 h 126"/>
              </a:gdLst>
              <a:ahLst/>
              <a:cxnLst>
                <a:cxn ang="0">
                  <a:pos x="T0" y="T1"/>
                </a:cxn>
                <a:cxn ang="0">
                  <a:pos x="T2" y="T3"/>
                </a:cxn>
                <a:cxn ang="0">
                  <a:pos x="T4" y="T5"/>
                </a:cxn>
                <a:cxn ang="0">
                  <a:pos x="T6" y="T7"/>
                </a:cxn>
                <a:cxn ang="0">
                  <a:pos x="T8" y="T9"/>
                </a:cxn>
              </a:cxnLst>
              <a:rect l="0" t="0" r="r" b="b"/>
              <a:pathLst>
                <a:path w="106" h="126">
                  <a:moveTo>
                    <a:pt x="0" y="0"/>
                  </a:moveTo>
                  <a:lnTo>
                    <a:pt x="106" y="59"/>
                  </a:lnTo>
                  <a:lnTo>
                    <a:pt x="106"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1" name="Freeform 401"/>
            <p:cNvSpPr>
              <a:spLocks/>
            </p:cNvSpPr>
            <p:nvPr/>
          </p:nvSpPr>
          <p:spPr bwMode="auto">
            <a:xfrm>
              <a:off x="7997825" y="2400300"/>
              <a:ext cx="192087" cy="165100"/>
            </a:xfrm>
            <a:custGeom>
              <a:avLst/>
              <a:gdLst>
                <a:gd name="T0" fmla="*/ 240 w 242"/>
                <a:gd name="T1" fmla="*/ 0 h 208"/>
                <a:gd name="T2" fmla="*/ 242 w 242"/>
                <a:gd name="T3" fmla="*/ 67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2" name="Freeform 402"/>
            <p:cNvSpPr>
              <a:spLocks/>
            </p:cNvSpPr>
            <p:nvPr/>
          </p:nvSpPr>
          <p:spPr bwMode="auto">
            <a:xfrm>
              <a:off x="7867650" y="2274888"/>
              <a:ext cx="274637" cy="157162"/>
            </a:xfrm>
            <a:custGeom>
              <a:avLst/>
              <a:gdLst>
                <a:gd name="T0" fmla="*/ 242 w 347"/>
                <a:gd name="T1" fmla="*/ 0 h 197"/>
                <a:gd name="T2" fmla="*/ 347 w 347"/>
                <a:gd name="T3" fmla="*/ 58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3" name="Freeform 403"/>
            <p:cNvSpPr>
              <a:spLocks/>
            </p:cNvSpPr>
            <p:nvPr/>
          </p:nvSpPr>
          <p:spPr bwMode="auto">
            <a:xfrm>
              <a:off x="7867650" y="2384425"/>
              <a:ext cx="85725" cy="100012"/>
            </a:xfrm>
            <a:custGeom>
              <a:avLst/>
              <a:gdLst>
                <a:gd name="T0" fmla="*/ 0 w 107"/>
                <a:gd name="T1" fmla="*/ 0 h 126"/>
                <a:gd name="T2" fmla="*/ 107 w 107"/>
                <a:gd name="T3" fmla="*/ 58 h 126"/>
                <a:gd name="T4" fmla="*/ 107 w 107"/>
                <a:gd name="T5" fmla="*/ 126 h 126"/>
                <a:gd name="T6" fmla="*/ 0 w 107"/>
                <a:gd name="T7" fmla="*/ 67 h 126"/>
                <a:gd name="T8" fmla="*/ 0 w 107"/>
                <a:gd name="T9" fmla="*/ 0 h 126"/>
              </a:gdLst>
              <a:ahLst/>
              <a:cxnLst>
                <a:cxn ang="0">
                  <a:pos x="T0" y="T1"/>
                </a:cxn>
                <a:cxn ang="0">
                  <a:pos x="T2" y="T3"/>
                </a:cxn>
                <a:cxn ang="0">
                  <a:pos x="T4" y="T5"/>
                </a:cxn>
                <a:cxn ang="0">
                  <a:pos x="T6" y="T7"/>
                </a:cxn>
                <a:cxn ang="0">
                  <a:pos x="T8" y="T9"/>
                </a:cxn>
              </a:cxnLst>
              <a:rect l="0" t="0" r="r" b="b"/>
              <a:pathLst>
                <a:path w="107" h="126">
                  <a:moveTo>
                    <a:pt x="0" y="0"/>
                  </a:moveTo>
                  <a:lnTo>
                    <a:pt x="107" y="58"/>
                  </a:lnTo>
                  <a:lnTo>
                    <a:pt x="107"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4" name="Freeform 404"/>
            <p:cNvSpPr>
              <a:spLocks/>
            </p:cNvSpPr>
            <p:nvPr/>
          </p:nvSpPr>
          <p:spPr bwMode="auto">
            <a:xfrm>
              <a:off x="7953375" y="2320925"/>
              <a:ext cx="190500" cy="166687"/>
            </a:xfrm>
            <a:custGeom>
              <a:avLst/>
              <a:gdLst>
                <a:gd name="T0" fmla="*/ 240 w 242"/>
                <a:gd name="T1" fmla="*/ 0 h 210"/>
                <a:gd name="T2" fmla="*/ 242 w 242"/>
                <a:gd name="T3" fmla="*/ 70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70"/>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Freeform 405"/>
            <p:cNvSpPr>
              <a:spLocks/>
            </p:cNvSpPr>
            <p:nvPr/>
          </p:nvSpPr>
          <p:spPr bwMode="auto">
            <a:xfrm>
              <a:off x="7824788" y="2197100"/>
              <a:ext cx="273050" cy="157162"/>
            </a:xfrm>
            <a:custGeom>
              <a:avLst/>
              <a:gdLst>
                <a:gd name="T0" fmla="*/ 242 w 345"/>
                <a:gd name="T1" fmla="*/ 0 h 197"/>
                <a:gd name="T2" fmla="*/ 345 w 345"/>
                <a:gd name="T3" fmla="*/ 58 h 197"/>
                <a:gd name="T4" fmla="*/ 103 w 345"/>
                <a:gd name="T5" fmla="*/ 197 h 197"/>
                <a:gd name="T6" fmla="*/ 0 w 345"/>
                <a:gd name="T7" fmla="*/ 138 h 197"/>
                <a:gd name="T8" fmla="*/ 242 w 345"/>
                <a:gd name="T9" fmla="*/ 0 h 197"/>
              </a:gdLst>
              <a:ahLst/>
              <a:cxnLst>
                <a:cxn ang="0">
                  <a:pos x="T0" y="T1"/>
                </a:cxn>
                <a:cxn ang="0">
                  <a:pos x="T2" y="T3"/>
                </a:cxn>
                <a:cxn ang="0">
                  <a:pos x="T4" y="T5"/>
                </a:cxn>
                <a:cxn ang="0">
                  <a:pos x="T6" y="T7"/>
                </a:cxn>
                <a:cxn ang="0">
                  <a:pos x="T8" y="T9"/>
                </a:cxn>
              </a:cxnLst>
              <a:rect l="0" t="0" r="r" b="b"/>
              <a:pathLst>
                <a:path w="345" h="197">
                  <a:moveTo>
                    <a:pt x="242" y="0"/>
                  </a:moveTo>
                  <a:lnTo>
                    <a:pt x="345" y="58"/>
                  </a:lnTo>
                  <a:lnTo>
                    <a:pt x="103" y="197"/>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406"/>
            <p:cNvSpPr>
              <a:spLocks/>
            </p:cNvSpPr>
            <p:nvPr/>
          </p:nvSpPr>
          <p:spPr bwMode="auto">
            <a:xfrm>
              <a:off x="7824788" y="2308225"/>
              <a:ext cx="84137" cy="100012"/>
            </a:xfrm>
            <a:custGeom>
              <a:avLst/>
              <a:gdLst>
                <a:gd name="T0" fmla="*/ 0 w 105"/>
                <a:gd name="T1" fmla="*/ 0 h 126"/>
                <a:gd name="T2" fmla="*/ 105 w 105"/>
                <a:gd name="T3" fmla="*/ 59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9"/>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407"/>
            <p:cNvSpPr>
              <a:spLocks/>
            </p:cNvSpPr>
            <p:nvPr/>
          </p:nvSpPr>
          <p:spPr bwMode="auto">
            <a:xfrm>
              <a:off x="7908925" y="2243138"/>
              <a:ext cx="190500" cy="166687"/>
            </a:xfrm>
            <a:custGeom>
              <a:avLst/>
              <a:gdLst>
                <a:gd name="T0" fmla="*/ 240 w 242"/>
                <a:gd name="T1" fmla="*/ 0 h 210"/>
                <a:gd name="T2" fmla="*/ 242 w 242"/>
                <a:gd name="T3" fmla="*/ 69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69"/>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408"/>
            <p:cNvSpPr>
              <a:spLocks/>
            </p:cNvSpPr>
            <p:nvPr/>
          </p:nvSpPr>
          <p:spPr bwMode="auto">
            <a:xfrm>
              <a:off x="7780338" y="2120900"/>
              <a:ext cx="274637" cy="155575"/>
            </a:xfrm>
            <a:custGeom>
              <a:avLst/>
              <a:gdLst>
                <a:gd name="T0" fmla="*/ 242 w 346"/>
                <a:gd name="T1" fmla="*/ 0 h 197"/>
                <a:gd name="T2" fmla="*/ 346 w 346"/>
                <a:gd name="T3" fmla="*/ 58 h 197"/>
                <a:gd name="T4" fmla="*/ 105 w 346"/>
                <a:gd name="T5" fmla="*/ 197 h 197"/>
                <a:gd name="T6" fmla="*/ 0 w 346"/>
                <a:gd name="T7" fmla="*/ 139 h 197"/>
                <a:gd name="T8" fmla="*/ 242 w 346"/>
                <a:gd name="T9" fmla="*/ 0 h 197"/>
              </a:gdLst>
              <a:ahLst/>
              <a:cxnLst>
                <a:cxn ang="0">
                  <a:pos x="T0" y="T1"/>
                </a:cxn>
                <a:cxn ang="0">
                  <a:pos x="T2" y="T3"/>
                </a:cxn>
                <a:cxn ang="0">
                  <a:pos x="T4" y="T5"/>
                </a:cxn>
                <a:cxn ang="0">
                  <a:pos x="T6" y="T7"/>
                </a:cxn>
                <a:cxn ang="0">
                  <a:pos x="T8" y="T9"/>
                </a:cxn>
              </a:cxnLst>
              <a:rect l="0" t="0" r="r" b="b"/>
              <a:pathLst>
                <a:path w="346" h="197">
                  <a:moveTo>
                    <a:pt x="242" y="0"/>
                  </a:moveTo>
                  <a:lnTo>
                    <a:pt x="346"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9" name="Freeform 409"/>
            <p:cNvSpPr>
              <a:spLocks/>
            </p:cNvSpPr>
            <p:nvPr/>
          </p:nvSpPr>
          <p:spPr bwMode="auto">
            <a:xfrm>
              <a:off x="7780338" y="2230438"/>
              <a:ext cx="82550" cy="100012"/>
            </a:xfrm>
            <a:custGeom>
              <a:avLst/>
              <a:gdLst>
                <a:gd name="T0" fmla="*/ 0 w 105"/>
                <a:gd name="T1" fmla="*/ 0 h 126"/>
                <a:gd name="T2" fmla="*/ 105 w 105"/>
                <a:gd name="T3" fmla="*/ 58 h 126"/>
                <a:gd name="T4" fmla="*/ 105 w 105"/>
                <a:gd name="T5" fmla="*/ 126 h 126"/>
                <a:gd name="T6" fmla="*/ 0 w 105"/>
                <a:gd name="T7" fmla="*/ 67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410"/>
            <p:cNvSpPr>
              <a:spLocks/>
            </p:cNvSpPr>
            <p:nvPr/>
          </p:nvSpPr>
          <p:spPr bwMode="auto">
            <a:xfrm>
              <a:off x="7862888" y="2166938"/>
              <a:ext cx="193675" cy="166687"/>
            </a:xfrm>
            <a:custGeom>
              <a:avLst/>
              <a:gdLst>
                <a:gd name="T0" fmla="*/ 241 w 243"/>
                <a:gd name="T1" fmla="*/ 0 h 210"/>
                <a:gd name="T2" fmla="*/ 243 w 243"/>
                <a:gd name="T3" fmla="*/ 70 h 210"/>
                <a:gd name="T4" fmla="*/ 0 w 243"/>
                <a:gd name="T5" fmla="*/ 210 h 210"/>
                <a:gd name="T6" fmla="*/ 0 w 243"/>
                <a:gd name="T7" fmla="*/ 139 h 210"/>
                <a:gd name="T8" fmla="*/ 241 w 243"/>
                <a:gd name="T9" fmla="*/ 0 h 210"/>
              </a:gdLst>
              <a:ahLst/>
              <a:cxnLst>
                <a:cxn ang="0">
                  <a:pos x="T0" y="T1"/>
                </a:cxn>
                <a:cxn ang="0">
                  <a:pos x="T2" y="T3"/>
                </a:cxn>
                <a:cxn ang="0">
                  <a:pos x="T4" y="T5"/>
                </a:cxn>
                <a:cxn ang="0">
                  <a:pos x="T6" y="T7"/>
                </a:cxn>
                <a:cxn ang="0">
                  <a:pos x="T8" y="T9"/>
                </a:cxn>
              </a:cxnLst>
              <a:rect l="0" t="0" r="r" b="b"/>
              <a:pathLst>
                <a:path w="243" h="210">
                  <a:moveTo>
                    <a:pt x="241" y="0"/>
                  </a:moveTo>
                  <a:lnTo>
                    <a:pt x="243" y="70"/>
                  </a:lnTo>
                  <a:lnTo>
                    <a:pt x="0" y="210"/>
                  </a:lnTo>
                  <a:lnTo>
                    <a:pt x="0" y="139"/>
                  </a:lnTo>
                  <a:lnTo>
                    <a:pt x="24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1" name="Group 480"/>
          <p:cNvGrpSpPr/>
          <p:nvPr/>
        </p:nvGrpSpPr>
        <p:grpSpPr>
          <a:xfrm>
            <a:off x="6061075" y="4494504"/>
            <a:ext cx="676034" cy="892065"/>
            <a:chOff x="7780338" y="2120900"/>
            <a:chExt cx="630237" cy="831850"/>
          </a:xfrm>
        </p:grpSpPr>
        <p:sp>
          <p:nvSpPr>
            <p:cNvPr id="482" name="Freeform 384"/>
            <p:cNvSpPr>
              <a:spLocks/>
            </p:cNvSpPr>
            <p:nvPr/>
          </p:nvSpPr>
          <p:spPr bwMode="auto">
            <a:xfrm>
              <a:off x="8134350" y="2740025"/>
              <a:ext cx="274637"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385"/>
            <p:cNvSpPr>
              <a:spLocks/>
            </p:cNvSpPr>
            <p:nvPr/>
          </p:nvSpPr>
          <p:spPr bwMode="auto">
            <a:xfrm>
              <a:off x="8134350" y="2849563"/>
              <a:ext cx="84137" cy="100012"/>
            </a:xfrm>
            <a:custGeom>
              <a:avLst/>
              <a:gdLst>
                <a:gd name="T0" fmla="*/ 0 w 106"/>
                <a:gd name="T1" fmla="*/ 0 h 125"/>
                <a:gd name="T2" fmla="*/ 106 w 106"/>
                <a:gd name="T3" fmla="*/ 58 h 125"/>
                <a:gd name="T4" fmla="*/ 106 w 106"/>
                <a:gd name="T5" fmla="*/ 125 h 125"/>
                <a:gd name="T6" fmla="*/ 0 w 106"/>
                <a:gd name="T7" fmla="*/ 69 h 125"/>
                <a:gd name="T8" fmla="*/ 0 w 106"/>
                <a:gd name="T9" fmla="*/ 0 h 125"/>
              </a:gdLst>
              <a:ahLst/>
              <a:cxnLst>
                <a:cxn ang="0">
                  <a:pos x="T0" y="T1"/>
                </a:cxn>
                <a:cxn ang="0">
                  <a:pos x="T2" y="T3"/>
                </a:cxn>
                <a:cxn ang="0">
                  <a:pos x="T4" y="T5"/>
                </a:cxn>
                <a:cxn ang="0">
                  <a:pos x="T6" y="T7"/>
                </a:cxn>
                <a:cxn ang="0">
                  <a:pos x="T8" y="T9"/>
                </a:cxn>
              </a:cxnLst>
              <a:rect l="0" t="0" r="r" b="b"/>
              <a:pathLst>
                <a:path w="106" h="125">
                  <a:moveTo>
                    <a:pt x="0" y="0"/>
                  </a:moveTo>
                  <a:lnTo>
                    <a:pt x="106" y="58"/>
                  </a:lnTo>
                  <a:lnTo>
                    <a:pt x="106" y="125"/>
                  </a:lnTo>
                  <a:lnTo>
                    <a:pt x="0" y="69"/>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Freeform 386"/>
            <p:cNvSpPr>
              <a:spLocks/>
            </p:cNvSpPr>
            <p:nvPr/>
          </p:nvSpPr>
          <p:spPr bwMode="auto">
            <a:xfrm>
              <a:off x="8218488" y="2787650"/>
              <a:ext cx="192087" cy="165100"/>
            </a:xfrm>
            <a:custGeom>
              <a:avLst/>
              <a:gdLst>
                <a:gd name="T0" fmla="*/ 240 w 242"/>
                <a:gd name="T1" fmla="*/ 0 h 208"/>
                <a:gd name="T2" fmla="*/ 242 w 242"/>
                <a:gd name="T3" fmla="*/ 68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8"/>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5" name="Freeform 387"/>
            <p:cNvSpPr>
              <a:spLocks/>
            </p:cNvSpPr>
            <p:nvPr/>
          </p:nvSpPr>
          <p:spPr bwMode="auto">
            <a:xfrm>
              <a:off x="8091488" y="2662238"/>
              <a:ext cx="273050" cy="155575"/>
            </a:xfrm>
            <a:custGeom>
              <a:avLst/>
              <a:gdLst>
                <a:gd name="T0" fmla="*/ 242 w 345"/>
                <a:gd name="T1" fmla="*/ 0 h 196"/>
                <a:gd name="T2" fmla="*/ 345 w 345"/>
                <a:gd name="T3" fmla="*/ 60 h 196"/>
                <a:gd name="T4" fmla="*/ 103 w 345"/>
                <a:gd name="T5" fmla="*/ 196 h 196"/>
                <a:gd name="T6" fmla="*/ 0 w 345"/>
                <a:gd name="T7" fmla="*/ 138 h 196"/>
                <a:gd name="T8" fmla="*/ 242 w 345"/>
                <a:gd name="T9" fmla="*/ 0 h 196"/>
              </a:gdLst>
              <a:ahLst/>
              <a:cxnLst>
                <a:cxn ang="0">
                  <a:pos x="T0" y="T1"/>
                </a:cxn>
                <a:cxn ang="0">
                  <a:pos x="T2" y="T3"/>
                </a:cxn>
                <a:cxn ang="0">
                  <a:pos x="T4" y="T5"/>
                </a:cxn>
                <a:cxn ang="0">
                  <a:pos x="T6" y="T7"/>
                </a:cxn>
                <a:cxn ang="0">
                  <a:pos x="T8" y="T9"/>
                </a:cxn>
              </a:cxnLst>
              <a:rect l="0" t="0" r="r" b="b"/>
              <a:pathLst>
                <a:path w="345" h="196">
                  <a:moveTo>
                    <a:pt x="242" y="0"/>
                  </a:moveTo>
                  <a:lnTo>
                    <a:pt x="345" y="60"/>
                  </a:lnTo>
                  <a:lnTo>
                    <a:pt x="103"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388"/>
            <p:cNvSpPr>
              <a:spLocks/>
            </p:cNvSpPr>
            <p:nvPr/>
          </p:nvSpPr>
          <p:spPr bwMode="auto">
            <a:xfrm>
              <a:off x="8091488" y="2771775"/>
              <a:ext cx="82550" cy="100012"/>
            </a:xfrm>
            <a:custGeom>
              <a:avLst/>
              <a:gdLst>
                <a:gd name="T0" fmla="*/ 0 w 105"/>
                <a:gd name="T1" fmla="*/ 0 h 126"/>
                <a:gd name="T2" fmla="*/ 105 w 105"/>
                <a:gd name="T3" fmla="*/ 58 h 126"/>
                <a:gd name="T4" fmla="*/ 105 w 105"/>
                <a:gd name="T5" fmla="*/ 126 h 126"/>
                <a:gd name="T6" fmla="*/ 0 w 105"/>
                <a:gd name="T7" fmla="*/ 70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70"/>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389"/>
            <p:cNvSpPr>
              <a:spLocks/>
            </p:cNvSpPr>
            <p:nvPr/>
          </p:nvSpPr>
          <p:spPr bwMode="auto">
            <a:xfrm>
              <a:off x="8174038" y="2709863"/>
              <a:ext cx="192087" cy="165100"/>
            </a:xfrm>
            <a:custGeom>
              <a:avLst/>
              <a:gdLst>
                <a:gd name="T0" fmla="*/ 240 w 242"/>
                <a:gd name="T1" fmla="*/ 0 h 208"/>
                <a:gd name="T2" fmla="*/ 242 w 242"/>
                <a:gd name="T3" fmla="*/ 67 h 208"/>
                <a:gd name="T4" fmla="*/ 0 w 242"/>
                <a:gd name="T5" fmla="*/ 208 h 208"/>
                <a:gd name="T6" fmla="*/ 0 w 242"/>
                <a:gd name="T7" fmla="*/ 136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6"/>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Freeform 390"/>
            <p:cNvSpPr>
              <a:spLocks/>
            </p:cNvSpPr>
            <p:nvPr/>
          </p:nvSpPr>
          <p:spPr bwMode="auto">
            <a:xfrm>
              <a:off x="8047038" y="2584450"/>
              <a:ext cx="274637" cy="155575"/>
            </a:xfrm>
            <a:custGeom>
              <a:avLst/>
              <a:gdLst>
                <a:gd name="T0" fmla="*/ 242 w 347"/>
                <a:gd name="T1" fmla="*/ 0 h 197"/>
                <a:gd name="T2" fmla="*/ 347 w 347"/>
                <a:gd name="T3" fmla="*/ 60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60"/>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9" name="Freeform 391"/>
            <p:cNvSpPr>
              <a:spLocks/>
            </p:cNvSpPr>
            <p:nvPr/>
          </p:nvSpPr>
          <p:spPr bwMode="auto">
            <a:xfrm>
              <a:off x="8047038" y="2693988"/>
              <a:ext cx="82550" cy="100012"/>
            </a:xfrm>
            <a:custGeom>
              <a:avLst/>
              <a:gdLst>
                <a:gd name="T0" fmla="*/ 0 w 105"/>
                <a:gd name="T1" fmla="*/ 0 h 125"/>
                <a:gd name="T2" fmla="*/ 105 w 105"/>
                <a:gd name="T3" fmla="*/ 58 h 125"/>
                <a:gd name="T4" fmla="*/ 105 w 105"/>
                <a:gd name="T5" fmla="*/ 125 h 125"/>
                <a:gd name="T6" fmla="*/ 0 w 105"/>
                <a:gd name="T7" fmla="*/ 67 h 125"/>
                <a:gd name="T8" fmla="*/ 0 w 105"/>
                <a:gd name="T9" fmla="*/ 0 h 125"/>
              </a:gdLst>
              <a:ahLst/>
              <a:cxnLst>
                <a:cxn ang="0">
                  <a:pos x="T0" y="T1"/>
                </a:cxn>
                <a:cxn ang="0">
                  <a:pos x="T2" y="T3"/>
                </a:cxn>
                <a:cxn ang="0">
                  <a:pos x="T4" y="T5"/>
                </a:cxn>
                <a:cxn ang="0">
                  <a:pos x="T6" y="T7"/>
                </a:cxn>
                <a:cxn ang="0">
                  <a:pos x="T8" y="T9"/>
                </a:cxn>
              </a:cxnLst>
              <a:rect l="0" t="0" r="r" b="b"/>
              <a:pathLst>
                <a:path w="105" h="125">
                  <a:moveTo>
                    <a:pt x="0" y="0"/>
                  </a:moveTo>
                  <a:lnTo>
                    <a:pt x="105" y="58"/>
                  </a:lnTo>
                  <a:lnTo>
                    <a:pt x="105"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392"/>
            <p:cNvSpPr>
              <a:spLocks/>
            </p:cNvSpPr>
            <p:nvPr/>
          </p:nvSpPr>
          <p:spPr bwMode="auto">
            <a:xfrm>
              <a:off x="8129588" y="2632075"/>
              <a:ext cx="192087" cy="165100"/>
            </a:xfrm>
            <a:custGeom>
              <a:avLst/>
              <a:gdLst>
                <a:gd name="T0" fmla="*/ 242 w 242"/>
                <a:gd name="T1" fmla="*/ 0 h 208"/>
                <a:gd name="T2" fmla="*/ 242 w 242"/>
                <a:gd name="T3" fmla="*/ 68 h 208"/>
                <a:gd name="T4" fmla="*/ 0 w 242"/>
                <a:gd name="T5" fmla="*/ 208 h 208"/>
                <a:gd name="T6" fmla="*/ 0 w 242"/>
                <a:gd name="T7" fmla="*/ 137 h 208"/>
                <a:gd name="T8" fmla="*/ 242 w 242"/>
                <a:gd name="T9" fmla="*/ 0 h 208"/>
              </a:gdLst>
              <a:ahLst/>
              <a:cxnLst>
                <a:cxn ang="0">
                  <a:pos x="T0" y="T1"/>
                </a:cxn>
                <a:cxn ang="0">
                  <a:pos x="T2" y="T3"/>
                </a:cxn>
                <a:cxn ang="0">
                  <a:pos x="T4" y="T5"/>
                </a:cxn>
                <a:cxn ang="0">
                  <a:pos x="T6" y="T7"/>
                </a:cxn>
                <a:cxn ang="0">
                  <a:pos x="T8" y="T9"/>
                </a:cxn>
              </a:cxnLst>
              <a:rect l="0" t="0" r="r" b="b"/>
              <a:pathLst>
                <a:path w="242" h="208">
                  <a:moveTo>
                    <a:pt x="242" y="0"/>
                  </a:moveTo>
                  <a:lnTo>
                    <a:pt x="242" y="68"/>
                  </a:lnTo>
                  <a:lnTo>
                    <a:pt x="0" y="208"/>
                  </a:lnTo>
                  <a:lnTo>
                    <a:pt x="0" y="137"/>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393"/>
            <p:cNvSpPr>
              <a:spLocks/>
            </p:cNvSpPr>
            <p:nvPr/>
          </p:nvSpPr>
          <p:spPr bwMode="auto">
            <a:xfrm>
              <a:off x="8002588" y="2506663"/>
              <a:ext cx="274637" cy="157162"/>
            </a:xfrm>
            <a:custGeom>
              <a:avLst/>
              <a:gdLst>
                <a:gd name="T0" fmla="*/ 242 w 347"/>
                <a:gd name="T1" fmla="*/ 0 h 196"/>
                <a:gd name="T2" fmla="*/ 347 w 347"/>
                <a:gd name="T3" fmla="*/ 60 h 196"/>
                <a:gd name="T4" fmla="*/ 105 w 347"/>
                <a:gd name="T5" fmla="*/ 196 h 196"/>
                <a:gd name="T6" fmla="*/ 0 w 347"/>
                <a:gd name="T7" fmla="*/ 138 h 196"/>
                <a:gd name="T8" fmla="*/ 242 w 347"/>
                <a:gd name="T9" fmla="*/ 0 h 196"/>
              </a:gdLst>
              <a:ahLst/>
              <a:cxnLst>
                <a:cxn ang="0">
                  <a:pos x="T0" y="T1"/>
                </a:cxn>
                <a:cxn ang="0">
                  <a:pos x="T2" y="T3"/>
                </a:cxn>
                <a:cxn ang="0">
                  <a:pos x="T4" y="T5"/>
                </a:cxn>
                <a:cxn ang="0">
                  <a:pos x="T6" y="T7"/>
                </a:cxn>
                <a:cxn ang="0">
                  <a:pos x="T8" y="T9"/>
                </a:cxn>
              </a:cxnLst>
              <a:rect l="0" t="0" r="r" b="b"/>
              <a:pathLst>
                <a:path w="347" h="196">
                  <a:moveTo>
                    <a:pt x="242" y="0"/>
                  </a:moveTo>
                  <a:lnTo>
                    <a:pt x="347" y="60"/>
                  </a:lnTo>
                  <a:lnTo>
                    <a:pt x="105"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394"/>
            <p:cNvSpPr>
              <a:spLocks/>
            </p:cNvSpPr>
            <p:nvPr/>
          </p:nvSpPr>
          <p:spPr bwMode="auto">
            <a:xfrm>
              <a:off x="8002588" y="2617788"/>
              <a:ext cx="82550" cy="98425"/>
            </a:xfrm>
            <a:custGeom>
              <a:avLst/>
              <a:gdLst>
                <a:gd name="T0" fmla="*/ 0 w 105"/>
                <a:gd name="T1" fmla="*/ 0 h 126"/>
                <a:gd name="T2" fmla="*/ 105 w 105"/>
                <a:gd name="T3" fmla="*/ 58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Freeform 395"/>
            <p:cNvSpPr>
              <a:spLocks/>
            </p:cNvSpPr>
            <p:nvPr/>
          </p:nvSpPr>
          <p:spPr bwMode="auto">
            <a:xfrm>
              <a:off x="8085138" y="2554288"/>
              <a:ext cx="193675" cy="165100"/>
            </a:xfrm>
            <a:custGeom>
              <a:avLst/>
              <a:gdLst>
                <a:gd name="T0" fmla="*/ 242 w 243"/>
                <a:gd name="T1" fmla="*/ 0 h 208"/>
                <a:gd name="T2" fmla="*/ 243 w 243"/>
                <a:gd name="T3" fmla="*/ 67 h 208"/>
                <a:gd name="T4" fmla="*/ 0 w 243"/>
                <a:gd name="T5" fmla="*/ 208 h 208"/>
                <a:gd name="T6" fmla="*/ 0 w 243"/>
                <a:gd name="T7" fmla="*/ 136 h 208"/>
                <a:gd name="T8" fmla="*/ 242 w 243"/>
                <a:gd name="T9" fmla="*/ 0 h 208"/>
              </a:gdLst>
              <a:ahLst/>
              <a:cxnLst>
                <a:cxn ang="0">
                  <a:pos x="T0" y="T1"/>
                </a:cxn>
                <a:cxn ang="0">
                  <a:pos x="T2" y="T3"/>
                </a:cxn>
                <a:cxn ang="0">
                  <a:pos x="T4" y="T5"/>
                </a:cxn>
                <a:cxn ang="0">
                  <a:pos x="T6" y="T7"/>
                </a:cxn>
                <a:cxn ang="0">
                  <a:pos x="T8" y="T9"/>
                </a:cxn>
              </a:cxnLst>
              <a:rect l="0" t="0" r="r" b="b"/>
              <a:pathLst>
                <a:path w="243" h="208">
                  <a:moveTo>
                    <a:pt x="242" y="0"/>
                  </a:moveTo>
                  <a:lnTo>
                    <a:pt x="243" y="67"/>
                  </a:lnTo>
                  <a:lnTo>
                    <a:pt x="0" y="208"/>
                  </a:lnTo>
                  <a:lnTo>
                    <a:pt x="0" y="136"/>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396"/>
            <p:cNvSpPr>
              <a:spLocks/>
            </p:cNvSpPr>
            <p:nvPr/>
          </p:nvSpPr>
          <p:spPr bwMode="auto">
            <a:xfrm>
              <a:off x="7956550" y="2430463"/>
              <a:ext cx="276225"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397"/>
            <p:cNvSpPr>
              <a:spLocks/>
            </p:cNvSpPr>
            <p:nvPr/>
          </p:nvSpPr>
          <p:spPr bwMode="auto">
            <a:xfrm>
              <a:off x="7956550" y="2540000"/>
              <a:ext cx="85725" cy="100012"/>
            </a:xfrm>
            <a:custGeom>
              <a:avLst/>
              <a:gdLst>
                <a:gd name="T0" fmla="*/ 0 w 107"/>
                <a:gd name="T1" fmla="*/ 0 h 125"/>
                <a:gd name="T2" fmla="*/ 107 w 107"/>
                <a:gd name="T3" fmla="*/ 58 h 125"/>
                <a:gd name="T4" fmla="*/ 107 w 107"/>
                <a:gd name="T5" fmla="*/ 125 h 125"/>
                <a:gd name="T6" fmla="*/ 0 w 107"/>
                <a:gd name="T7" fmla="*/ 67 h 125"/>
                <a:gd name="T8" fmla="*/ 0 w 107"/>
                <a:gd name="T9" fmla="*/ 0 h 125"/>
              </a:gdLst>
              <a:ahLst/>
              <a:cxnLst>
                <a:cxn ang="0">
                  <a:pos x="T0" y="T1"/>
                </a:cxn>
                <a:cxn ang="0">
                  <a:pos x="T2" y="T3"/>
                </a:cxn>
                <a:cxn ang="0">
                  <a:pos x="T4" y="T5"/>
                </a:cxn>
                <a:cxn ang="0">
                  <a:pos x="T6" y="T7"/>
                </a:cxn>
                <a:cxn ang="0">
                  <a:pos x="T8" y="T9"/>
                </a:cxn>
              </a:cxnLst>
              <a:rect l="0" t="0" r="r" b="b"/>
              <a:pathLst>
                <a:path w="107" h="125">
                  <a:moveTo>
                    <a:pt x="0" y="0"/>
                  </a:moveTo>
                  <a:lnTo>
                    <a:pt x="107" y="58"/>
                  </a:lnTo>
                  <a:lnTo>
                    <a:pt x="107"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Freeform 398"/>
            <p:cNvSpPr>
              <a:spLocks/>
            </p:cNvSpPr>
            <p:nvPr/>
          </p:nvSpPr>
          <p:spPr bwMode="auto">
            <a:xfrm>
              <a:off x="8042275" y="2478088"/>
              <a:ext cx="192087" cy="165100"/>
            </a:xfrm>
            <a:custGeom>
              <a:avLst/>
              <a:gdLst>
                <a:gd name="T0" fmla="*/ 239 w 241"/>
                <a:gd name="T1" fmla="*/ 0 h 208"/>
                <a:gd name="T2" fmla="*/ 241 w 241"/>
                <a:gd name="T3" fmla="*/ 68 h 208"/>
                <a:gd name="T4" fmla="*/ 0 w 241"/>
                <a:gd name="T5" fmla="*/ 208 h 208"/>
                <a:gd name="T6" fmla="*/ 0 w 241"/>
                <a:gd name="T7" fmla="*/ 137 h 208"/>
                <a:gd name="T8" fmla="*/ 239 w 241"/>
                <a:gd name="T9" fmla="*/ 0 h 208"/>
              </a:gdLst>
              <a:ahLst/>
              <a:cxnLst>
                <a:cxn ang="0">
                  <a:pos x="T0" y="T1"/>
                </a:cxn>
                <a:cxn ang="0">
                  <a:pos x="T2" y="T3"/>
                </a:cxn>
                <a:cxn ang="0">
                  <a:pos x="T4" y="T5"/>
                </a:cxn>
                <a:cxn ang="0">
                  <a:pos x="T6" y="T7"/>
                </a:cxn>
                <a:cxn ang="0">
                  <a:pos x="T8" y="T9"/>
                </a:cxn>
              </a:cxnLst>
              <a:rect l="0" t="0" r="r" b="b"/>
              <a:pathLst>
                <a:path w="241" h="208">
                  <a:moveTo>
                    <a:pt x="239" y="0"/>
                  </a:moveTo>
                  <a:lnTo>
                    <a:pt x="241" y="68"/>
                  </a:lnTo>
                  <a:lnTo>
                    <a:pt x="0" y="208"/>
                  </a:lnTo>
                  <a:lnTo>
                    <a:pt x="0" y="137"/>
                  </a:lnTo>
                  <a:lnTo>
                    <a:pt x="23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Freeform 399"/>
            <p:cNvSpPr>
              <a:spLocks/>
            </p:cNvSpPr>
            <p:nvPr/>
          </p:nvSpPr>
          <p:spPr bwMode="auto">
            <a:xfrm>
              <a:off x="7912100" y="2352675"/>
              <a:ext cx="276225" cy="155575"/>
            </a:xfrm>
            <a:custGeom>
              <a:avLst/>
              <a:gdLst>
                <a:gd name="T0" fmla="*/ 241 w 346"/>
                <a:gd name="T1" fmla="*/ 0 h 197"/>
                <a:gd name="T2" fmla="*/ 346 w 346"/>
                <a:gd name="T3" fmla="*/ 60 h 197"/>
                <a:gd name="T4" fmla="*/ 105 w 346"/>
                <a:gd name="T5" fmla="*/ 197 h 197"/>
                <a:gd name="T6" fmla="*/ 0 w 346"/>
                <a:gd name="T7" fmla="*/ 138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8"/>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Freeform 400"/>
            <p:cNvSpPr>
              <a:spLocks/>
            </p:cNvSpPr>
            <p:nvPr/>
          </p:nvSpPr>
          <p:spPr bwMode="auto">
            <a:xfrm>
              <a:off x="7912100" y="2462213"/>
              <a:ext cx="85725" cy="100012"/>
            </a:xfrm>
            <a:custGeom>
              <a:avLst/>
              <a:gdLst>
                <a:gd name="T0" fmla="*/ 0 w 106"/>
                <a:gd name="T1" fmla="*/ 0 h 126"/>
                <a:gd name="T2" fmla="*/ 106 w 106"/>
                <a:gd name="T3" fmla="*/ 59 h 126"/>
                <a:gd name="T4" fmla="*/ 106 w 106"/>
                <a:gd name="T5" fmla="*/ 126 h 126"/>
                <a:gd name="T6" fmla="*/ 0 w 106"/>
                <a:gd name="T7" fmla="*/ 68 h 126"/>
                <a:gd name="T8" fmla="*/ 0 w 106"/>
                <a:gd name="T9" fmla="*/ 0 h 126"/>
              </a:gdLst>
              <a:ahLst/>
              <a:cxnLst>
                <a:cxn ang="0">
                  <a:pos x="T0" y="T1"/>
                </a:cxn>
                <a:cxn ang="0">
                  <a:pos x="T2" y="T3"/>
                </a:cxn>
                <a:cxn ang="0">
                  <a:pos x="T4" y="T5"/>
                </a:cxn>
                <a:cxn ang="0">
                  <a:pos x="T6" y="T7"/>
                </a:cxn>
                <a:cxn ang="0">
                  <a:pos x="T8" y="T9"/>
                </a:cxn>
              </a:cxnLst>
              <a:rect l="0" t="0" r="r" b="b"/>
              <a:pathLst>
                <a:path w="106" h="126">
                  <a:moveTo>
                    <a:pt x="0" y="0"/>
                  </a:moveTo>
                  <a:lnTo>
                    <a:pt x="106" y="59"/>
                  </a:lnTo>
                  <a:lnTo>
                    <a:pt x="106"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9" name="Freeform 401"/>
            <p:cNvSpPr>
              <a:spLocks/>
            </p:cNvSpPr>
            <p:nvPr/>
          </p:nvSpPr>
          <p:spPr bwMode="auto">
            <a:xfrm>
              <a:off x="7997825" y="2400300"/>
              <a:ext cx="192087" cy="165100"/>
            </a:xfrm>
            <a:custGeom>
              <a:avLst/>
              <a:gdLst>
                <a:gd name="T0" fmla="*/ 240 w 242"/>
                <a:gd name="T1" fmla="*/ 0 h 208"/>
                <a:gd name="T2" fmla="*/ 242 w 242"/>
                <a:gd name="T3" fmla="*/ 67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402"/>
            <p:cNvSpPr>
              <a:spLocks/>
            </p:cNvSpPr>
            <p:nvPr/>
          </p:nvSpPr>
          <p:spPr bwMode="auto">
            <a:xfrm>
              <a:off x="7867650" y="2274888"/>
              <a:ext cx="274637" cy="157162"/>
            </a:xfrm>
            <a:custGeom>
              <a:avLst/>
              <a:gdLst>
                <a:gd name="T0" fmla="*/ 242 w 347"/>
                <a:gd name="T1" fmla="*/ 0 h 197"/>
                <a:gd name="T2" fmla="*/ 347 w 347"/>
                <a:gd name="T3" fmla="*/ 58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403"/>
            <p:cNvSpPr>
              <a:spLocks/>
            </p:cNvSpPr>
            <p:nvPr/>
          </p:nvSpPr>
          <p:spPr bwMode="auto">
            <a:xfrm>
              <a:off x="7867650" y="2384425"/>
              <a:ext cx="85725" cy="100012"/>
            </a:xfrm>
            <a:custGeom>
              <a:avLst/>
              <a:gdLst>
                <a:gd name="T0" fmla="*/ 0 w 107"/>
                <a:gd name="T1" fmla="*/ 0 h 126"/>
                <a:gd name="T2" fmla="*/ 107 w 107"/>
                <a:gd name="T3" fmla="*/ 58 h 126"/>
                <a:gd name="T4" fmla="*/ 107 w 107"/>
                <a:gd name="T5" fmla="*/ 126 h 126"/>
                <a:gd name="T6" fmla="*/ 0 w 107"/>
                <a:gd name="T7" fmla="*/ 67 h 126"/>
                <a:gd name="T8" fmla="*/ 0 w 107"/>
                <a:gd name="T9" fmla="*/ 0 h 126"/>
              </a:gdLst>
              <a:ahLst/>
              <a:cxnLst>
                <a:cxn ang="0">
                  <a:pos x="T0" y="T1"/>
                </a:cxn>
                <a:cxn ang="0">
                  <a:pos x="T2" y="T3"/>
                </a:cxn>
                <a:cxn ang="0">
                  <a:pos x="T4" y="T5"/>
                </a:cxn>
                <a:cxn ang="0">
                  <a:pos x="T6" y="T7"/>
                </a:cxn>
                <a:cxn ang="0">
                  <a:pos x="T8" y="T9"/>
                </a:cxn>
              </a:cxnLst>
              <a:rect l="0" t="0" r="r" b="b"/>
              <a:pathLst>
                <a:path w="107" h="126">
                  <a:moveTo>
                    <a:pt x="0" y="0"/>
                  </a:moveTo>
                  <a:lnTo>
                    <a:pt x="107" y="58"/>
                  </a:lnTo>
                  <a:lnTo>
                    <a:pt x="107"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404"/>
            <p:cNvSpPr>
              <a:spLocks/>
            </p:cNvSpPr>
            <p:nvPr/>
          </p:nvSpPr>
          <p:spPr bwMode="auto">
            <a:xfrm>
              <a:off x="7953375" y="2320925"/>
              <a:ext cx="190500" cy="166687"/>
            </a:xfrm>
            <a:custGeom>
              <a:avLst/>
              <a:gdLst>
                <a:gd name="T0" fmla="*/ 240 w 242"/>
                <a:gd name="T1" fmla="*/ 0 h 210"/>
                <a:gd name="T2" fmla="*/ 242 w 242"/>
                <a:gd name="T3" fmla="*/ 70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70"/>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405"/>
            <p:cNvSpPr>
              <a:spLocks/>
            </p:cNvSpPr>
            <p:nvPr/>
          </p:nvSpPr>
          <p:spPr bwMode="auto">
            <a:xfrm>
              <a:off x="7824788" y="2197100"/>
              <a:ext cx="273050" cy="157162"/>
            </a:xfrm>
            <a:custGeom>
              <a:avLst/>
              <a:gdLst>
                <a:gd name="T0" fmla="*/ 242 w 345"/>
                <a:gd name="T1" fmla="*/ 0 h 197"/>
                <a:gd name="T2" fmla="*/ 345 w 345"/>
                <a:gd name="T3" fmla="*/ 58 h 197"/>
                <a:gd name="T4" fmla="*/ 103 w 345"/>
                <a:gd name="T5" fmla="*/ 197 h 197"/>
                <a:gd name="T6" fmla="*/ 0 w 345"/>
                <a:gd name="T7" fmla="*/ 138 h 197"/>
                <a:gd name="T8" fmla="*/ 242 w 345"/>
                <a:gd name="T9" fmla="*/ 0 h 197"/>
              </a:gdLst>
              <a:ahLst/>
              <a:cxnLst>
                <a:cxn ang="0">
                  <a:pos x="T0" y="T1"/>
                </a:cxn>
                <a:cxn ang="0">
                  <a:pos x="T2" y="T3"/>
                </a:cxn>
                <a:cxn ang="0">
                  <a:pos x="T4" y="T5"/>
                </a:cxn>
                <a:cxn ang="0">
                  <a:pos x="T6" y="T7"/>
                </a:cxn>
                <a:cxn ang="0">
                  <a:pos x="T8" y="T9"/>
                </a:cxn>
              </a:cxnLst>
              <a:rect l="0" t="0" r="r" b="b"/>
              <a:pathLst>
                <a:path w="345" h="197">
                  <a:moveTo>
                    <a:pt x="242" y="0"/>
                  </a:moveTo>
                  <a:lnTo>
                    <a:pt x="345" y="58"/>
                  </a:lnTo>
                  <a:lnTo>
                    <a:pt x="103" y="197"/>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406"/>
            <p:cNvSpPr>
              <a:spLocks/>
            </p:cNvSpPr>
            <p:nvPr/>
          </p:nvSpPr>
          <p:spPr bwMode="auto">
            <a:xfrm>
              <a:off x="7824788" y="2308225"/>
              <a:ext cx="84137" cy="100012"/>
            </a:xfrm>
            <a:custGeom>
              <a:avLst/>
              <a:gdLst>
                <a:gd name="T0" fmla="*/ 0 w 105"/>
                <a:gd name="T1" fmla="*/ 0 h 126"/>
                <a:gd name="T2" fmla="*/ 105 w 105"/>
                <a:gd name="T3" fmla="*/ 59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9"/>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407"/>
            <p:cNvSpPr>
              <a:spLocks/>
            </p:cNvSpPr>
            <p:nvPr/>
          </p:nvSpPr>
          <p:spPr bwMode="auto">
            <a:xfrm>
              <a:off x="7908925" y="2243138"/>
              <a:ext cx="190500" cy="166687"/>
            </a:xfrm>
            <a:custGeom>
              <a:avLst/>
              <a:gdLst>
                <a:gd name="T0" fmla="*/ 240 w 242"/>
                <a:gd name="T1" fmla="*/ 0 h 210"/>
                <a:gd name="T2" fmla="*/ 242 w 242"/>
                <a:gd name="T3" fmla="*/ 69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69"/>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408"/>
            <p:cNvSpPr>
              <a:spLocks/>
            </p:cNvSpPr>
            <p:nvPr/>
          </p:nvSpPr>
          <p:spPr bwMode="auto">
            <a:xfrm>
              <a:off x="7780338" y="2120900"/>
              <a:ext cx="274637" cy="155575"/>
            </a:xfrm>
            <a:custGeom>
              <a:avLst/>
              <a:gdLst>
                <a:gd name="T0" fmla="*/ 242 w 346"/>
                <a:gd name="T1" fmla="*/ 0 h 197"/>
                <a:gd name="T2" fmla="*/ 346 w 346"/>
                <a:gd name="T3" fmla="*/ 58 h 197"/>
                <a:gd name="T4" fmla="*/ 105 w 346"/>
                <a:gd name="T5" fmla="*/ 197 h 197"/>
                <a:gd name="T6" fmla="*/ 0 w 346"/>
                <a:gd name="T7" fmla="*/ 139 h 197"/>
                <a:gd name="T8" fmla="*/ 242 w 346"/>
                <a:gd name="T9" fmla="*/ 0 h 197"/>
              </a:gdLst>
              <a:ahLst/>
              <a:cxnLst>
                <a:cxn ang="0">
                  <a:pos x="T0" y="T1"/>
                </a:cxn>
                <a:cxn ang="0">
                  <a:pos x="T2" y="T3"/>
                </a:cxn>
                <a:cxn ang="0">
                  <a:pos x="T4" y="T5"/>
                </a:cxn>
                <a:cxn ang="0">
                  <a:pos x="T6" y="T7"/>
                </a:cxn>
                <a:cxn ang="0">
                  <a:pos x="T8" y="T9"/>
                </a:cxn>
              </a:cxnLst>
              <a:rect l="0" t="0" r="r" b="b"/>
              <a:pathLst>
                <a:path w="346" h="197">
                  <a:moveTo>
                    <a:pt x="242" y="0"/>
                  </a:moveTo>
                  <a:lnTo>
                    <a:pt x="346"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Freeform 409"/>
            <p:cNvSpPr>
              <a:spLocks/>
            </p:cNvSpPr>
            <p:nvPr/>
          </p:nvSpPr>
          <p:spPr bwMode="auto">
            <a:xfrm>
              <a:off x="7780338" y="2230438"/>
              <a:ext cx="82550" cy="100012"/>
            </a:xfrm>
            <a:custGeom>
              <a:avLst/>
              <a:gdLst>
                <a:gd name="T0" fmla="*/ 0 w 105"/>
                <a:gd name="T1" fmla="*/ 0 h 126"/>
                <a:gd name="T2" fmla="*/ 105 w 105"/>
                <a:gd name="T3" fmla="*/ 58 h 126"/>
                <a:gd name="T4" fmla="*/ 105 w 105"/>
                <a:gd name="T5" fmla="*/ 126 h 126"/>
                <a:gd name="T6" fmla="*/ 0 w 105"/>
                <a:gd name="T7" fmla="*/ 67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8" name="Freeform 410"/>
            <p:cNvSpPr>
              <a:spLocks/>
            </p:cNvSpPr>
            <p:nvPr/>
          </p:nvSpPr>
          <p:spPr bwMode="auto">
            <a:xfrm>
              <a:off x="7862888" y="2166938"/>
              <a:ext cx="193675" cy="166687"/>
            </a:xfrm>
            <a:custGeom>
              <a:avLst/>
              <a:gdLst>
                <a:gd name="T0" fmla="*/ 241 w 243"/>
                <a:gd name="T1" fmla="*/ 0 h 210"/>
                <a:gd name="T2" fmla="*/ 243 w 243"/>
                <a:gd name="T3" fmla="*/ 70 h 210"/>
                <a:gd name="T4" fmla="*/ 0 w 243"/>
                <a:gd name="T5" fmla="*/ 210 h 210"/>
                <a:gd name="T6" fmla="*/ 0 w 243"/>
                <a:gd name="T7" fmla="*/ 139 h 210"/>
                <a:gd name="T8" fmla="*/ 241 w 243"/>
                <a:gd name="T9" fmla="*/ 0 h 210"/>
              </a:gdLst>
              <a:ahLst/>
              <a:cxnLst>
                <a:cxn ang="0">
                  <a:pos x="T0" y="T1"/>
                </a:cxn>
                <a:cxn ang="0">
                  <a:pos x="T2" y="T3"/>
                </a:cxn>
                <a:cxn ang="0">
                  <a:pos x="T4" y="T5"/>
                </a:cxn>
                <a:cxn ang="0">
                  <a:pos x="T6" y="T7"/>
                </a:cxn>
                <a:cxn ang="0">
                  <a:pos x="T8" y="T9"/>
                </a:cxn>
              </a:cxnLst>
              <a:rect l="0" t="0" r="r" b="b"/>
              <a:pathLst>
                <a:path w="243" h="210">
                  <a:moveTo>
                    <a:pt x="241" y="0"/>
                  </a:moveTo>
                  <a:lnTo>
                    <a:pt x="243" y="70"/>
                  </a:lnTo>
                  <a:lnTo>
                    <a:pt x="0" y="210"/>
                  </a:lnTo>
                  <a:lnTo>
                    <a:pt x="0" y="139"/>
                  </a:lnTo>
                  <a:lnTo>
                    <a:pt x="24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3" name="Rectangle 162"/>
          <p:cNvSpPr/>
          <p:nvPr/>
        </p:nvSpPr>
        <p:spPr>
          <a:xfrm>
            <a:off x="1680311" y="316522"/>
            <a:ext cx="8754452" cy="615553"/>
          </a:xfrm>
          <a:prstGeom prst="rect">
            <a:avLst/>
          </a:prstGeom>
        </p:spPr>
        <p:txBody>
          <a:bodyPr wrap="square">
            <a:spAutoFit/>
          </a:bodyPr>
          <a:lstStyle/>
          <a:p>
            <a:pPr algn="ctr"/>
            <a:r>
              <a:rPr lang="en-US" sz="3400" dirty="0">
                <a:latin typeface="Century Gothic"/>
                <a:cs typeface="Century Gothic"/>
              </a:rPr>
              <a:t>Investment Tenets Applied</a:t>
            </a:r>
            <a:endParaRPr lang="en-US" sz="3400" dirty="0">
              <a:solidFill>
                <a:schemeClr val="tx1">
                  <a:lumMod val="65000"/>
                  <a:lumOff val="35000"/>
                </a:schemeClr>
              </a:solidFill>
              <a:latin typeface="Century Gothic"/>
              <a:cs typeface="Century Gothic"/>
            </a:endParaRPr>
          </a:p>
        </p:txBody>
      </p:sp>
      <p:grpSp>
        <p:nvGrpSpPr>
          <p:cNvPr id="3" name="Group 2"/>
          <p:cNvGrpSpPr/>
          <p:nvPr/>
        </p:nvGrpSpPr>
        <p:grpSpPr>
          <a:xfrm>
            <a:off x="5180349" y="1261472"/>
            <a:ext cx="1653474" cy="1681984"/>
            <a:chOff x="5395273" y="4758856"/>
            <a:chExt cx="1653474" cy="1681984"/>
          </a:xfrm>
        </p:grpSpPr>
        <p:sp>
          <p:nvSpPr>
            <p:cNvPr id="70" name="Freeform 302"/>
            <p:cNvSpPr>
              <a:spLocks/>
            </p:cNvSpPr>
            <p:nvPr/>
          </p:nvSpPr>
          <p:spPr bwMode="auto">
            <a:xfrm>
              <a:off x="5396976" y="5230425"/>
              <a:ext cx="825885" cy="1210415"/>
            </a:xfrm>
            <a:custGeom>
              <a:avLst/>
              <a:gdLst>
                <a:gd name="T0" fmla="*/ 0 w 970"/>
                <a:gd name="T1" fmla="*/ 0 h 1423"/>
                <a:gd name="T2" fmla="*/ 970 w 970"/>
                <a:gd name="T3" fmla="*/ 560 h 1423"/>
                <a:gd name="T4" fmla="*/ 970 w 970"/>
                <a:gd name="T5" fmla="*/ 1421 h 1423"/>
                <a:gd name="T6" fmla="*/ 970 w 970"/>
                <a:gd name="T7" fmla="*/ 1423 h 1423"/>
                <a:gd name="T8" fmla="*/ 0 w 970"/>
                <a:gd name="T9" fmla="*/ 860 h 1423"/>
                <a:gd name="T10" fmla="*/ 0 w 970"/>
                <a:gd name="T11" fmla="*/ 2 h 1423"/>
                <a:gd name="T12" fmla="*/ 0 w 970"/>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0" h="1423">
                  <a:moveTo>
                    <a:pt x="0" y="0"/>
                  </a:moveTo>
                  <a:lnTo>
                    <a:pt x="970" y="560"/>
                  </a:lnTo>
                  <a:lnTo>
                    <a:pt x="970" y="1421"/>
                  </a:lnTo>
                  <a:lnTo>
                    <a:pt x="970" y="1423"/>
                  </a:lnTo>
                  <a:lnTo>
                    <a:pt x="0" y="860"/>
                  </a:lnTo>
                  <a:lnTo>
                    <a:pt x="0" y="2"/>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303"/>
            <p:cNvSpPr>
              <a:spLocks/>
            </p:cNvSpPr>
            <p:nvPr/>
          </p:nvSpPr>
          <p:spPr bwMode="auto">
            <a:xfrm>
              <a:off x="5395273" y="4758856"/>
              <a:ext cx="1653473" cy="948244"/>
            </a:xfrm>
            <a:custGeom>
              <a:avLst/>
              <a:gdLst>
                <a:gd name="T0" fmla="*/ 972 w 1942"/>
                <a:gd name="T1" fmla="*/ 0 h 1115"/>
                <a:gd name="T2" fmla="*/ 1942 w 1942"/>
                <a:gd name="T3" fmla="*/ 561 h 1115"/>
                <a:gd name="T4" fmla="*/ 970 w 1942"/>
                <a:gd name="T5" fmla="*/ 1115 h 1115"/>
                <a:gd name="T6" fmla="*/ 0 w 1942"/>
                <a:gd name="T7" fmla="*/ 555 h 1115"/>
                <a:gd name="T8" fmla="*/ 6 w 1942"/>
                <a:gd name="T9" fmla="*/ 555 h 1115"/>
                <a:gd name="T10" fmla="*/ 972 w 1942"/>
                <a:gd name="T11" fmla="*/ 0 h 1115"/>
              </a:gdLst>
              <a:ahLst/>
              <a:cxnLst>
                <a:cxn ang="0">
                  <a:pos x="T0" y="T1"/>
                </a:cxn>
                <a:cxn ang="0">
                  <a:pos x="T2" y="T3"/>
                </a:cxn>
                <a:cxn ang="0">
                  <a:pos x="T4" y="T5"/>
                </a:cxn>
                <a:cxn ang="0">
                  <a:pos x="T6" y="T7"/>
                </a:cxn>
                <a:cxn ang="0">
                  <a:pos x="T8" y="T9"/>
                </a:cxn>
                <a:cxn ang="0">
                  <a:pos x="T10" y="T11"/>
                </a:cxn>
              </a:cxnLst>
              <a:rect l="0" t="0" r="r" b="b"/>
              <a:pathLst>
                <a:path w="1942" h="1115">
                  <a:moveTo>
                    <a:pt x="972" y="0"/>
                  </a:moveTo>
                  <a:lnTo>
                    <a:pt x="1942" y="561"/>
                  </a:lnTo>
                  <a:lnTo>
                    <a:pt x="970" y="1115"/>
                  </a:lnTo>
                  <a:lnTo>
                    <a:pt x="0" y="555"/>
                  </a:lnTo>
                  <a:lnTo>
                    <a:pt x="6" y="555"/>
                  </a:lnTo>
                  <a:lnTo>
                    <a:pt x="972" y="0"/>
                  </a:lnTo>
                  <a:close/>
                </a:path>
              </a:pathLst>
            </a:custGeom>
            <a:solidFill>
              <a:srgbClr val="00C7B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304"/>
            <p:cNvSpPr>
              <a:spLocks/>
            </p:cNvSpPr>
            <p:nvPr/>
          </p:nvSpPr>
          <p:spPr bwMode="auto">
            <a:xfrm>
              <a:off x="6221159" y="5230425"/>
              <a:ext cx="827588" cy="1210415"/>
            </a:xfrm>
            <a:custGeom>
              <a:avLst/>
              <a:gdLst>
                <a:gd name="T0" fmla="*/ 972 w 972"/>
                <a:gd name="T1" fmla="*/ 0 h 1423"/>
                <a:gd name="T2" fmla="*/ 970 w 972"/>
                <a:gd name="T3" fmla="*/ 2 h 1423"/>
                <a:gd name="T4" fmla="*/ 970 w 972"/>
                <a:gd name="T5" fmla="*/ 860 h 1423"/>
                <a:gd name="T6" fmla="*/ 0 w 972"/>
                <a:gd name="T7" fmla="*/ 1423 h 1423"/>
                <a:gd name="T8" fmla="*/ 2 w 972"/>
                <a:gd name="T9" fmla="*/ 1421 h 1423"/>
                <a:gd name="T10" fmla="*/ 2 w 972"/>
                <a:gd name="T11" fmla="*/ 560 h 1423"/>
                <a:gd name="T12" fmla="*/ 972 w 972"/>
                <a:gd name="T13" fmla="*/ 0 h 1423"/>
              </a:gdLst>
              <a:ahLst/>
              <a:cxnLst>
                <a:cxn ang="0">
                  <a:pos x="T0" y="T1"/>
                </a:cxn>
                <a:cxn ang="0">
                  <a:pos x="T2" y="T3"/>
                </a:cxn>
                <a:cxn ang="0">
                  <a:pos x="T4" y="T5"/>
                </a:cxn>
                <a:cxn ang="0">
                  <a:pos x="T6" y="T7"/>
                </a:cxn>
                <a:cxn ang="0">
                  <a:pos x="T8" y="T9"/>
                </a:cxn>
                <a:cxn ang="0">
                  <a:pos x="T10" y="T11"/>
                </a:cxn>
                <a:cxn ang="0">
                  <a:pos x="T12" y="T13"/>
                </a:cxn>
              </a:cxnLst>
              <a:rect l="0" t="0" r="r" b="b"/>
              <a:pathLst>
                <a:path w="972" h="1423">
                  <a:moveTo>
                    <a:pt x="972" y="0"/>
                  </a:moveTo>
                  <a:lnTo>
                    <a:pt x="970" y="2"/>
                  </a:lnTo>
                  <a:lnTo>
                    <a:pt x="970" y="860"/>
                  </a:lnTo>
                  <a:lnTo>
                    <a:pt x="0" y="1423"/>
                  </a:lnTo>
                  <a:lnTo>
                    <a:pt x="2" y="1421"/>
                  </a:lnTo>
                  <a:lnTo>
                    <a:pt x="2" y="560"/>
                  </a:lnTo>
                  <a:lnTo>
                    <a:pt x="972" y="0"/>
                  </a:lnTo>
                  <a:close/>
                </a:path>
              </a:pathLst>
            </a:custGeom>
            <a:solidFill>
              <a:schemeClr val="accent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5" name="Group 244"/>
          <p:cNvGrpSpPr/>
          <p:nvPr/>
        </p:nvGrpSpPr>
        <p:grpSpPr>
          <a:xfrm>
            <a:off x="6061280" y="2198979"/>
            <a:ext cx="676034" cy="892065"/>
            <a:chOff x="7780338" y="2120900"/>
            <a:chExt cx="630237" cy="831850"/>
          </a:xfrm>
        </p:grpSpPr>
        <p:sp>
          <p:nvSpPr>
            <p:cNvPr id="274" name="Freeform 384"/>
            <p:cNvSpPr>
              <a:spLocks/>
            </p:cNvSpPr>
            <p:nvPr/>
          </p:nvSpPr>
          <p:spPr bwMode="auto">
            <a:xfrm>
              <a:off x="8134350" y="2740025"/>
              <a:ext cx="274637"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385"/>
            <p:cNvSpPr>
              <a:spLocks/>
            </p:cNvSpPr>
            <p:nvPr/>
          </p:nvSpPr>
          <p:spPr bwMode="auto">
            <a:xfrm>
              <a:off x="8134350" y="2849563"/>
              <a:ext cx="84137" cy="100012"/>
            </a:xfrm>
            <a:custGeom>
              <a:avLst/>
              <a:gdLst>
                <a:gd name="T0" fmla="*/ 0 w 106"/>
                <a:gd name="T1" fmla="*/ 0 h 125"/>
                <a:gd name="T2" fmla="*/ 106 w 106"/>
                <a:gd name="T3" fmla="*/ 58 h 125"/>
                <a:gd name="T4" fmla="*/ 106 w 106"/>
                <a:gd name="T5" fmla="*/ 125 h 125"/>
                <a:gd name="T6" fmla="*/ 0 w 106"/>
                <a:gd name="T7" fmla="*/ 69 h 125"/>
                <a:gd name="T8" fmla="*/ 0 w 106"/>
                <a:gd name="T9" fmla="*/ 0 h 125"/>
              </a:gdLst>
              <a:ahLst/>
              <a:cxnLst>
                <a:cxn ang="0">
                  <a:pos x="T0" y="T1"/>
                </a:cxn>
                <a:cxn ang="0">
                  <a:pos x="T2" y="T3"/>
                </a:cxn>
                <a:cxn ang="0">
                  <a:pos x="T4" y="T5"/>
                </a:cxn>
                <a:cxn ang="0">
                  <a:pos x="T6" y="T7"/>
                </a:cxn>
                <a:cxn ang="0">
                  <a:pos x="T8" y="T9"/>
                </a:cxn>
              </a:cxnLst>
              <a:rect l="0" t="0" r="r" b="b"/>
              <a:pathLst>
                <a:path w="106" h="125">
                  <a:moveTo>
                    <a:pt x="0" y="0"/>
                  </a:moveTo>
                  <a:lnTo>
                    <a:pt x="106" y="58"/>
                  </a:lnTo>
                  <a:lnTo>
                    <a:pt x="106" y="125"/>
                  </a:lnTo>
                  <a:lnTo>
                    <a:pt x="0" y="69"/>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386"/>
            <p:cNvSpPr>
              <a:spLocks/>
            </p:cNvSpPr>
            <p:nvPr/>
          </p:nvSpPr>
          <p:spPr bwMode="auto">
            <a:xfrm>
              <a:off x="8218488" y="2787650"/>
              <a:ext cx="192087" cy="165100"/>
            </a:xfrm>
            <a:custGeom>
              <a:avLst/>
              <a:gdLst>
                <a:gd name="T0" fmla="*/ 240 w 242"/>
                <a:gd name="T1" fmla="*/ 0 h 208"/>
                <a:gd name="T2" fmla="*/ 242 w 242"/>
                <a:gd name="T3" fmla="*/ 68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8"/>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387"/>
            <p:cNvSpPr>
              <a:spLocks/>
            </p:cNvSpPr>
            <p:nvPr/>
          </p:nvSpPr>
          <p:spPr bwMode="auto">
            <a:xfrm>
              <a:off x="8091488" y="2662238"/>
              <a:ext cx="273050" cy="155575"/>
            </a:xfrm>
            <a:custGeom>
              <a:avLst/>
              <a:gdLst>
                <a:gd name="T0" fmla="*/ 242 w 345"/>
                <a:gd name="T1" fmla="*/ 0 h 196"/>
                <a:gd name="T2" fmla="*/ 345 w 345"/>
                <a:gd name="T3" fmla="*/ 60 h 196"/>
                <a:gd name="T4" fmla="*/ 103 w 345"/>
                <a:gd name="T5" fmla="*/ 196 h 196"/>
                <a:gd name="T6" fmla="*/ 0 w 345"/>
                <a:gd name="T7" fmla="*/ 138 h 196"/>
                <a:gd name="T8" fmla="*/ 242 w 345"/>
                <a:gd name="T9" fmla="*/ 0 h 196"/>
              </a:gdLst>
              <a:ahLst/>
              <a:cxnLst>
                <a:cxn ang="0">
                  <a:pos x="T0" y="T1"/>
                </a:cxn>
                <a:cxn ang="0">
                  <a:pos x="T2" y="T3"/>
                </a:cxn>
                <a:cxn ang="0">
                  <a:pos x="T4" y="T5"/>
                </a:cxn>
                <a:cxn ang="0">
                  <a:pos x="T6" y="T7"/>
                </a:cxn>
                <a:cxn ang="0">
                  <a:pos x="T8" y="T9"/>
                </a:cxn>
              </a:cxnLst>
              <a:rect l="0" t="0" r="r" b="b"/>
              <a:pathLst>
                <a:path w="345" h="196">
                  <a:moveTo>
                    <a:pt x="242" y="0"/>
                  </a:moveTo>
                  <a:lnTo>
                    <a:pt x="345" y="60"/>
                  </a:lnTo>
                  <a:lnTo>
                    <a:pt x="103"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388"/>
            <p:cNvSpPr>
              <a:spLocks/>
            </p:cNvSpPr>
            <p:nvPr/>
          </p:nvSpPr>
          <p:spPr bwMode="auto">
            <a:xfrm>
              <a:off x="8091488" y="2771775"/>
              <a:ext cx="82550" cy="100012"/>
            </a:xfrm>
            <a:custGeom>
              <a:avLst/>
              <a:gdLst>
                <a:gd name="T0" fmla="*/ 0 w 105"/>
                <a:gd name="T1" fmla="*/ 0 h 126"/>
                <a:gd name="T2" fmla="*/ 105 w 105"/>
                <a:gd name="T3" fmla="*/ 58 h 126"/>
                <a:gd name="T4" fmla="*/ 105 w 105"/>
                <a:gd name="T5" fmla="*/ 126 h 126"/>
                <a:gd name="T6" fmla="*/ 0 w 105"/>
                <a:gd name="T7" fmla="*/ 70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70"/>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389"/>
            <p:cNvSpPr>
              <a:spLocks/>
            </p:cNvSpPr>
            <p:nvPr/>
          </p:nvSpPr>
          <p:spPr bwMode="auto">
            <a:xfrm>
              <a:off x="8174038" y="2709863"/>
              <a:ext cx="192087" cy="165100"/>
            </a:xfrm>
            <a:custGeom>
              <a:avLst/>
              <a:gdLst>
                <a:gd name="T0" fmla="*/ 240 w 242"/>
                <a:gd name="T1" fmla="*/ 0 h 208"/>
                <a:gd name="T2" fmla="*/ 242 w 242"/>
                <a:gd name="T3" fmla="*/ 67 h 208"/>
                <a:gd name="T4" fmla="*/ 0 w 242"/>
                <a:gd name="T5" fmla="*/ 208 h 208"/>
                <a:gd name="T6" fmla="*/ 0 w 242"/>
                <a:gd name="T7" fmla="*/ 136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6"/>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390"/>
            <p:cNvSpPr>
              <a:spLocks/>
            </p:cNvSpPr>
            <p:nvPr/>
          </p:nvSpPr>
          <p:spPr bwMode="auto">
            <a:xfrm>
              <a:off x="8047038" y="2584450"/>
              <a:ext cx="274637" cy="155575"/>
            </a:xfrm>
            <a:custGeom>
              <a:avLst/>
              <a:gdLst>
                <a:gd name="T0" fmla="*/ 242 w 347"/>
                <a:gd name="T1" fmla="*/ 0 h 197"/>
                <a:gd name="T2" fmla="*/ 347 w 347"/>
                <a:gd name="T3" fmla="*/ 60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60"/>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391"/>
            <p:cNvSpPr>
              <a:spLocks/>
            </p:cNvSpPr>
            <p:nvPr/>
          </p:nvSpPr>
          <p:spPr bwMode="auto">
            <a:xfrm>
              <a:off x="8047038" y="2693988"/>
              <a:ext cx="82550" cy="100012"/>
            </a:xfrm>
            <a:custGeom>
              <a:avLst/>
              <a:gdLst>
                <a:gd name="T0" fmla="*/ 0 w 105"/>
                <a:gd name="T1" fmla="*/ 0 h 125"/>
                <a:gd name="T2" fmla="*/ 105 w 105"/>
                <a:gd name="T3" fmla="*/ 58 h 125"/>
                <a:gd name="T4" fmla="*/ 105 w 105"/>
                <a:gd name="T5" fmla="*/ 125 h 125"/>
                <a:gd name="T6" fmla="*/ 0 w 105"/>
                <a:gd name="T7" fmla="*/ 67 h 125"/>
                <a:gd name="T8" fmla="*/ 0 w 105"/>
                <a:gd name="T9" fmla="*/ 0 h 125"/>
              </a:gdLst>
              <a:ahLst/>
              <a:cxnLst>
                <a:cxn ang="0">
                  <a:pos x="T0" y="T1"/>
                </a:cxn>
                <a:cxn ang="0">
                  <a:pos x="T2" y="T3"/>
                </a:cxn>
                <a:cxn ang="0">
                  <a:pos x="T4" y="T5"/>
                </a:cxn>
                <a:cxn ang="0">
                  <a:pos x="T6" y="T7"/>
                </a:cxn>
                <a:cxn ang="0">
                  <a:pos x="T8" y="T9"/>
                </a:cxn>
              </a:cxnLst>
              <a:rect l="0" t="0" r="r" b="b"/>
              <a:pathLst>
                <a:path w="105" h="125">
                  <a:moveTo>
                    <a:pt x="0" y="0"/>
                  </a:moveTo>
                  <a:lnTo>
                    <a:pt x="105" y="58"/>
                  </a:lnTo>
                  <a:lnTo>
                    <a:pt x="105"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392"/>
            <p:cNvSpPr>
              <a:spLocks/>
            </p:cNvSpPr>
            <p:nvPr/>
          </p:nvSpPr>
          <p:spPr bwMode="auto">
            <a:xfrm>
              <a:off x="8129588" y="2632075"/>
              <a:ext cx="192087" cy="165100"/>
            </a:xfrm>
            <a:custGeom>
              <a:avLst/>
              <a:gdLst>
                <a:gd name="T0" fmla="*/ 242 w 242"/>
                <a:gd name="T1" fmla="*/ 0 h 208"/>
                <a:gd name="T2" fmla="*/ 242 w 242"/>
                <a:gd name="T3" fmla="*/ 68 h 208"/>
                <a:gd name="T4" fmla="*/ 0 w 242"/>
                <a:gd name="T5" fmla="*/ 208 h 208"/>
                <a:gd name="T6" fmla="*/ 0 w 242"/>
                <a:gd name="T7" fmla="*/ 137 h 208"/>
                <a:gd name="T8" fmla="*/ 242 w 242"/>
                <a:gd name="T9" fmla="*/ 0 h 208"/>
              </a:gdLst>
              <a:ahLst/>
              <a:cxnLst>
                <a:cxn ang="0">
                  <a:pos x="T0" y="T1"/>
                </a:cxn>
                <a:cxn ang="0">
                  <a:pos x="T2" y="T3"/>
                </a:cxn>
                <a:cxn ang="0">
                  <a:pos x="T4" y="T5"/>
                </a:cxn>
                <a:cxn ang="0">
                  <a:pos x="T6" y="T7"/>
                </a:cxn>
                <a:cxn ang="0">
                  <a:pos x="T8" y="T9"/>
                </a:cxn>
              </a:cxnLst>
              <a:rect l="0" t="0" r="r" b="b"/>
              <a:pathLst>
                <a:path w="242" h="208">
                  <a:moveTo>
                    <a:pt x="242" y="0"/>
                  </a:moveTo>
                  <a:lnTo>
                    <a:pt x="242" y="68"/>
                  </a:lnTo>
                  <a:lnTo>
                    <a:pt x="0" y="208"/>
                  </a:lnTo>
                  <a:lnTo>
                    <a:pt x="0" y="137"/>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393"/>
            <p:cNvSpPr>
              <a:spLocks/>
            </p:cNvSpPr>
            <p:nvPr/>
          </p:nvSpPr>
          <p:spPr bwMode="auto">
            <a:xfrm>
              <a:off x="8002588" y="2506663"/>
              <a:ext cx="274637" cy="157162"/>
            </a:xfrm>
            <a:custGeom>
              <a:avLst/>
              <a:gdLst>
                <a:gd name="T0" fmla="*/ 242 w 347"/>
                <a:gd name="T1" fmla="*/ 0 h 196"/>
                <a:gd name="T2" fmla="*/ 347 w 347"/>
                <a:gd name="T3" fmla="*/ 60 h 196"/>
                <a:gd name="T4" fmla="*/ 105 w 347"/>
                <a:gd name="T5" fmla="*/ 196 h 196"/>
                <a:gd name="T6" fmla="*/ 0 w 347"/>
                <a:gd name="T7" fmla="*/ 138 h 196"/>
                <a:gd name="T8" fmla="*/ 242 w 347"/>
                <a:gd name="T9" fmla="*/ 0 h 196"/>
              </a:gdLst>
              <a:ahLst/>
              <a:cxnLst>
                <a:cxn ang="0">
                  <a:pos x="T0" y="T1"/>
                </a:cxn>
                <a:cxn ang="0">
                  <a:pos x="T2" y="T3"/>
                </a:cxn>
                <a:cxn ang="0">
                  <a:pos x="T4" y="T5"/>
                </a:cxn>
                <a:cxn ang="0">
                  <a:pos x="T6" y="T7"/>
                </a:cxn>
                <a:cxn ang="0">
                  <a:pos x="T8" y="T9"/>
                </a:cxn>
              </a:cxnLst>
              <a:rect l="0" t="0" r="r" b="b"/>
              <a:pathLst>
                <a:path w="347" h="196">
                  <a:moveTo>
                    <a:pt x="242" y="0"/>
                  </a:moveTo>
                  <a:lnTo>
                    <a:pt x="347" y="60"/>
                  </a:lnTo>
                  <a:lnTo>
                    <a:pt x="105" y="196"/>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394"/>
            <p:cNvSpPr>
              <a:spLocks/>
            </p:cNvSpPr>
            <p:nvPr/>
          </p:nvSpPr>
          <p:spPr bwMode="auto">
            <a:xfrm>
              <a:off x="8002588" y="2617788"/>
              <a:ext cx="82550" cy="98425"/>
            </a:xfrm>
            <a:custGeom>
              <a:avLst/>
              <a:gdLst>
                <a:gd name="T0" fmla="*/ 0 w 105"/>
                <a:gd name="T1" fmla="*/ 0 h 126"/>
                <a:gd name="T2" fmla="*/ 105 w 105"/>
                <a:gd name="T3" fmla="*/ 58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395"/>
            <p:cNvSpPr>
              <a:spLocks/>
            </p:cNvSpPr>
            <p:nvPr/>
          </p:nvSpPr>
          <p:spPr bwMode="auto">
            <a:xfrm>
              <a:off x="8085138" y="2554288"/>
              <a:ext cx="193675" cy="165100"/>
            </a:xfrm>
            <a:custGeom>
              <a:avLst/>
              <a:gdLst>
                <a:gd name="T0" fmla="*/ 242 w 243"/>
                <a:gd name="T1" fmla="*/ 0 h 208"/>
                <a:gd name="T2" fmla="*/ 243 w 243"/>
                <a:gd name="T3" fmla="*/ 67 h 208"/>
                <a:gd name="T4" fmla="*/ 0 w 243"/>
                <a:gd name="T5" fmla="*/ 208 h 208"/>
                <a:gd name="T6" fmla="*/ 0 w 243"/>
                <a:gd name="T7" fmla="*/ 136 h 208"/>
                <a:gd name="T8" fmla="*/ 242 w 243"/>
                <a:gd name="T9" fmla="*/ 0 h 208"/>
              </a:gdLst>
              <a:ahLst/>
              <a:cxnLst>
                <a:cxn ang="0">
                  <a:pos x="T0" y="T1"/>
                </a:cxn>
                <a:cxn ang="0">
                  <a:pos x="T2" y="T3"/>
                </a:cxn>
                <a:cxn ang="0">
                  <a:pos x="T4" y="T5"/>
                </a:cxn>
                <a:cxn ang="0">
                  <a:pos x="T6" y="T7"/>
                </a:cxn>
                <a:cxn ang="0">
                  <a:pos x="T8" y="T9"/>
                </a:cxn>
              </a:cxnLst>
              <a:rect l="0" t="0" r="r" b="b"/>
              <a:pathLst>
                <a:path w="243" h="208">
                  <a:moveTo>
                    <a:pt x="242" y="0"/>
                  </a:moveTo>
                  <a:lnTo>
                    <a:pt x="243" y="67"/>
                  </a:lnTo>
                  <a:lnTo>
                    <a:pt x="0" y="208"/>
                  </a:lnTo>
                  <a:lnTo>
                    <a:pt x="0" y="136"/>
                  </a:lnTo>
                  <a:lnTo>
                    <a:pt x="24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396"/>
            <p:cNvSpPr>
              <a:spLocks/>
            </p:cNvSpPr>
            <p:nvPr/>
          </p:nvSpPr>
          <p:spPr bwMode="auto">
            <a:xfrm>
              <a:off x="7956550" y="2430463"/>
              <a:ext cx="276225" cy="155575"/>
            </a:xfrm>
            <a:custGeom>
              <a:avLst/>
              <a:gdLst>
                <a:gd name="T0" fmla="*/ 241 w 346"/>
                <a:gd name="T1" fmla="*/ 0 h 197"/>
                <a:gd name="T2" fmla="*/ 346 w 346"/>
                <a:gd name="T3" fmla="*/ 60 h 197"/>
                <a:gd name="T4" fmla="*/ 105 w 346"/>
                <a:gd name="T5" fmla="*/ 197 h 197"/>
                <a:gd name="T6" fmla="*/ 0 w 346"/>
                <a:gd name="T7" fmla="*/ 139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9"/>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397"/>
            <p:cNvSpPr>
              <a:spLocks/>
            </p:cNvSpPr>
            <p:nvPr/>
          </p:nvSpPr>
          <p:spPr bwMode="auto">
            <a:xfrm>
              <a:off x="7956550" y="2540000"/>
              <a:ext cx="85725" cy="100012"/>
            </a:xfrm>
            <a:custGeom>
              <a:avLst/>
              <a:gdLst>
                <a:gd name="T0" fmla="*/ 0 w 107"/>
                <a:gd name="T1" fmla="*/ 0 h 125"/>
                <a:gd name="T2" fmla="*/ 107 w 107"/>
                <a:gd name="T3" fmla="*/ 58 h 125"/>
                <a:gd name="T4" fmla="*/ 107 w 107"/>
                <a:gd name="T5" fmla="*/ 125 h 125"/>
                <a:gd name="T6" fmla="*/ 0 w 107"/>
                <a:gd name="T7" fmla="*/ 67 h 125"/>
                <a:gd name="T8" fmla="*/ 0 w 107"/>
                <a:gd name="T9" fmla="*/ 0 h 125"/>
              </a:gdLst>
              <a:ahLst/>
              <a:cxnLst>
                <a:cxn ang="0">
                  <a:pos x="T0" y="T1"/>
                </a:cxn>
                <a:cxn ang="0">
                  <a:pos x="T2" y="T3"/>
                </a:cxn>
                <a:cxn ang="0">
                  <a:pos x="T4" y="T5"/>
                </a:cxn>
                <a:cxn ang="0">
                  <a:pos x="T6" y="T7"/>
                </a:cxn>
                <a:cxn ang="0">
                  <a:pos x="T8" y="T9"/>
                </a:cxn>
              </a:cxnLst>
              <a:rect l="0" t="0" r="r" b="b"/>
              <a:pathLst>
                <a:path w="107" h="125">
                  <a:moveTo>
                    <a:pt x="0" y="0"/>
                  </a:moveTo>
                  <a:lnTo>
                    <a:pt x="107" y="58"/>
                  </a:lnTo>
                  <a:lnTo>
                    <a:pt x="107" y="125"/>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398"/>
            <p:cNvSpPr>
              <a:spLocks/>
            </p:cNvSpPr>
            <p:nvPr/>
          </p:nvSpPr>
          <p:spPr bwMode="auto">
            <a:xfrm>
              <a:off x="8042275" y="2478088"/>
              <a:ext cx="192087" cy="165100"/>
            </a:xfrm>
            <a:custGeom>
              <a:avLst/>
              <a:gdLst>
                <a:gd name="T0" fmla="*/ 239 w 241"/>
                <a:gd name="T1" fmla="*/ 0 h 208"/>
                <a:gd name="T2" fmla="*/ 241 w 241"/>
                <a:gd name="T3" fmla="*/ 68 h 208"/>
                <a:gd name="T4" fmla="*/ 0 w 241"/>
                <a:gd name="T5" fmla="*/ 208 h 208"/>
                <a:gd name="T6" fmla="*/ 0 w 241"/>
                <a:gd name="T7" fmla="*/ 137 h 208"/>
                <a:gd name="T8" fmla="*/ 239 w 241"/>
                <a:gd name="T9" fmla="*/ 0 h 208"/>
              </a:gdLst>
              <a:ahLst/>
              <a:cxnLst>
                <a:cxn ang="0">
                  <a:pos x="T0" y="T1"/>
                </a:cxn>
                <a:cxn ang="0">
                  <a:pos x="T2" y="T3"/>
                </a:cxn>
                <a:cxn ang="0">
                  <a:pos x="T4" y="T5"/>
                </a:cxn>
                <a:cxn ang="0">
                  <a:pos x="T6" y="T7"/>
                </a:cxn>
                <a:cxn ang="0">
                  <a:pos x="T8" y="T9"/>
                </a:cxn>
              </a:cxnLst>
              <a:rect l="0" t="0" r="r" b="b"/>
              <a:pathLst>
                <a:path w="241" h="208">
                  <a:moveTo>
                    <a:pt x="239" y="0"/>
                  </a:moveTo>
                  <a:lnTo>
                    <a:pt x="241" y="68"/>
                  </a:lnTo>
                  <a:lnTo>
                    <a:pt x="0" y="208"/>
                  </a:lnTo>
                  <a:lnTo>
                    <a:pt x="0" y="137"/>
                  </a:lnTo>
                  <a:lnTo>
                    <a:pt x="23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399"/>
            <p:cNvSpPr>
              <a:spLocks/>
            </p:cNvSpPr>
            <p:nvPr/>
          </p:nvSpPr>
          <p:spPr bwMode="auto">
            <a:xfrm>
              <a:off x="7912100" y="2352675"/>
              <a:ext cx="276225" cy="155575"/>
            </a:xfrm>
            <a:custGeom>
              <a:avLst/>
              <a:gdLst>
                <a:gd name="T0" fmla="*/ 241 w 346"/>
                <a:gd name="T1" fmla="*/ 0 h 197"/>
                <a:gd name="T2" fmla="*/ 346 w 346"/>
                <a:gd name="T3" fmla="*/ 60 h 197"/>
                <a:gd name="T4" fmla="*/ 105 w 346"/>
                <a:gd name="T5" fmla="*/ 197 h 197"/>
                <a:gd name="T6" fmla="*/ 0 w 346"/>
                <a:gd name="T7" fmla="*/ 138 h 197"/>
                <a:gd name="T8" fmla="*/ 241 w 346"/>
                <a:gd name="T9" fmla="*/ 0 h 197"/>
              </a:gdLst>
              <a:ahLst/>
              <a:cxnLst>
                <a:cxn ang="0">
                  <a:pos x="T0" y="T1"/>
                </a:cxn>
                <a:cxn ang="0">
                  <a:pos x="T2" y="T3"/>
                </a:cxn>
                <a:cxn ang="0">
                  <a:pos x="T4" y="T5"/>
                </a:cxn>
                <a:cxn ang="0">
                  <a:pos x="T6" y="T7"/>
                </a:cxn>
                <a:cxn ang="0">
                  <a:pos x="T8" y="T9"/>
                </a:cxn>
              </a:cxnLst>
              <a:rect l="0" t="0" r="r" b="b"/>
              <a:pathLst>
                <a:path w="346" h="197">
                  <a:moveTo>
                    <a:pt x="241" y="0"/>
                  </a:moveTo>
                  <a:lnTo>
                    <a:pt x="346" y="60"/>
                  </a:lnTo>
                  <a:lnTo>
                    <a:pt x="105" y="197"/>
                  </a:lnTo>
                  <a:lnTo>
                    <a:pt x="0" y="138"/>
                  </a:lnTo>
                  <a:lnTo>
                    <a:pt x="241"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400"/>
            <p:cNvSpPr>
              <a:spLocks/>
            </p:cNvSpPr>
            <p:nvPr/>
          </p:nvSpPr>
          <p:spPr bwMode="auto">
            <a:xfrm>
              <a:off x="7912100" y="2462213"/>
              <a:ext cx="85725" cy="100012"/>
            </a:xfrm>
            <a:custGeom>
              <a:avLst/>
              <a:gdLst>
                <a:gd name="T0" fmla="*/ 0 w 106"/>
                <a:gd name="T1" fmla="*/ 0 h 126"/>
                <a:gd name="T2" fmla="*/ 106 w 106"/>
                <a:gd name="T3" fmla="*/ 59 h 126"/>
                <a:gd name="T4" fmla="*/ 106 w 106"/>
                <a:gd name="T5" fmla="*/ 126 h 126"/>
                <a:gd name="T6" fmla="*/ 0 w 106"/>
                <a:gd name="T7" fmla="*/ 68 h 126"/>
                <a:gd name="T8" fmla="*/ 0 w 106"/>
                <a:gd name="T9" fmla="*/ 0 h 126"/>
              </a:gdLst>
              <a:ahLst/>
              <a:cxnLst>
                <a:cxn ang="0">
                  <a:pos x="T0" y="T1"/>
                </a:cxn>
                <a:cxn ang="0">
                  <a:pos x="T2" y="T3"/>
                </a:cxn>
                <a:cxn ang="0">
                  <a:pos x="T4" y="T5"/>
                </a:cxn>
                <a:cxn ang="0">
                  <a:pos x="T6" y="T7"/>
                </a:cxn>
                <a:cxn ang="0">
                  <a:pos x="T8" y="T9"/>
                </a:cxn>
              </a:cxnLst>
              <a:rect l="0" t="0" r="r" b="b"/>
              <a:pathLst>
                <a:path w="106" h="126">
                  <a:moveTo>
                    <a:pt x="0" y="0"/>
                  </a:moveTo>
                  <a:lnTo>
                    <a:pt x="106" y="59"/>
                  </a:lnTo>
                  <a:lnTo>
                    <a:pt x="106"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401"/>
            <p:cNvSpPr>
              <a:spLocks/>
            </p:cNvSpPr>
            <p:nvPr/>
          </p:nvSpPr>
          <p:spPr bwMode="auto">
            <a:xfrm>
              <a:off x="7997825" y="2400300"/>
              <a:ext cx="192087" cy="165100"/>
            </a:xfrm>
            <a:custGeom>
              <a:avLst/>
              <a:gdLst>
                <a:gd name="T0" fmla="*/ 240 w 242"/>
                <a:gd name="T1" fmla="*/ 0 h 208"/>
                <a:gd name="T2" fmla="*/ 242 w 242"/>
                <a:gd name="T3" fmla="*/ 67 h 208"/>
                <a:gd name="T4" fmla="*/ 0 w 242"/>
                <a:gd name="T5" fmla="*/ 208 h 208"/>
                <a:gd name="T6" fmla="*/ 0 w 242"/>
                <a:gd name="T7" fmla="*/ 137 h 208"/>
                <a:gd name="T8" fmla="*/ 240 w 242"/>
                <a:gd name="T9" fmla="*/ 0 h 208"/>
              </a:gdLst>
              <a:ahLst/>
              <a:cxnLst>
                <a:cxn ang="0">
                  <a:pos x="T0" y="T1"/>
                </a:cxn>
                <a:cxn ang="0">
                  <a:pos x="T2" y="T3"/>
                </a:cxn>
                <a:cxn ang="0">
                  <a:pos x="T4" y="T5"/>
                </a:cxn>
                <a:cxn ang="0">
                  <a:pos x="T6" y="T7"/>
                </a:cxn>
                <a:cxn ang="0">
                  <a:pos x="T8" y="T9"/>
                </a:cxn>
              </a:cxnLst>
              <a:rect l="0" t="0" r="r" b="b"/>
              <a:pathLst>
                <a:path w="242" h="208">
                  <a:moveTo>
                    <a:pt x="240" y="0"/>
                  </a:moveTo>
                  <a:lnTo>
                    <a:pt x="242" y="67"/>
                  </a:lnTo>
                  <a:lnTo>
                    <a:pt x="0" y="208"/>
                  </a:lnTo>
                  <a:lnTo>
                    <a:pt x="0" y="137"/>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402"/>
            <p:cNvSpPr>
              <a:spLocks/>
            </p:cNvSpPr>
            <p:nvPr/>
          </p:nvSpPr>
          <p:spPr bwMode="auto">
            <a:xfrm>
              <a:off x="7867650" y="2274888"/>
              <a:ext cx="274637" cy="157162"/>
            </a:xfrm>
            <a:custGeom>
              <a:avLst/>
              <a:gdLst>
                <a:gd name="T0" fmla="*/ 242 w 347"/>
                <a:gd name="T1" fmla="*/ 0 h 197"/>
                <a:gd name="T2" fmla="*/ 347 w 347"/>
                <a:gd name="T3" fmla="*/ 58 h 197"/>
                <a:gd name="T4" fmla="*/ 105 w 347"/>
                <a:gd name="T5" fmla="*/ 197 h 197"/>
                <a:gd name="T6" fmla="*/ 0 w 347"/>
                <a:gd name="T7" fmla="*/ 139 h 197"/>
                <a:gd name="T8" fmla="*/ 242 w 347"/>
                <a:gd name="T9" fmla="*/ 0 h 197"/>
              </a:gdLst>
              <a:ahLst/>
              <a:cxnLst>
                <a:cxn ang="0">
                  <a:pos x="T0" y="T1"/>
                </a:cxn>
                <a:cxn ang="0">
                  <a:pos x="T2" y="T3"/>
                </a:cxn>
                <a:cxn ang="0">
                  <a:pos x="T4" y="T5"/>
                </a:cxn>
                <a:cxn ang="0">
                  <a:pos x="T6" y="T7"/>
                </a:cxn>
                <a:cxn ang="0">
                  <a:pos x="T8" y="T9"/>
                </a:cxn>
              </a:cxnLst>
              <a:rect l="0" t="0" r="r" b="b"/>
              <a:pathLst>
                <a:path w="347" h="197">
                  <a:moveTo>
                    <a:pt x="242" y="0"/>
                  </a:moveTo>
                  <a:lnTo>
                    <a:pt x="347"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403"/>
            <p:cNvSpPr>
              <a:spLocks/>
            </p:cNvSpPr>
            <p:nvPr/>
          </p:nvSpPr>
          <p:spPr bwMode="auto">
            <a:xfrm>
              <a:off x="7867650" y="2384425"/>
              <a:ext cx="85725" cy="100012"/>
            </a:xfrm>
            <a:custGeom>
              <a:avLst/>
              <a:gdLst>
                <a:gd name="T0" fmla="*/ 0 w 107"/>
                <a:gd name="T1" fmla="*/ 0 h 126"/>
                <a:gd name="T2" fmla="*/ 107 w 107"/>
                <a:gd name="T3" fmla="*/ 58 h 126"/>
                <a:gd name="T4" fmla="*/ 107 w 107"/>
                <a:gd name="T5" fmla="*/ 126 h 126"/>
                <a:gd name="T6" fmla="*/ 0 w 107"/>
                <a:gd name="T7" fmla="*/ 67 h 126"/>
                <a:gd name="T8" fmla="*/ 0 w 107"/>
                <a:gd name="T9" fmla="*/ 0 h 126"/>
              </a:gdLst>
              <a:ahLst/>
              <a:cxnLst>
                <a:cxn ang="0">
                  <a:pos x="T0" y="T1"/>
                </a:cxn>
                <a:cxn ang="0">
                  <a:pos x="T2" y="T3"/>
                </a:cxn>
                <a:cxn ang="0">
                  <a:pos x="T4" y="T5"/>
                </a:cxn>
                <a:cxn ang="0">
                  <a:pos x="T6" y="T7"/>
                </a:cxn>
                <a:cxn ang="0">
                  <a:pos x="T8" y="T9"/>
                </a:cxn>
              </a:cxnLst>
              <a:rect l="0" t="0" r="r" b="b"/>
              <a:pathLst>
                <a:path w="107" h="126">
                  <a:moveTo>
                    <a:pt x="0" y="0"/>
                  </a:moveTo>
                  <a:lnTo>
                    <a:pt x="107" y="58"/>
                  </a:lnTo>
                  <a:lnTo>
                    <a:pt x="107"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404"/>
            <p:cNvSpPr>
              <a:spLocks/>
            </p:cNvSpPr>
            <p:nvPr/>
          </p:nvSpPr>
          <p:spPr bwMode="auto">
            <a:xfrm>
              <a:off x="7953375" y="2320925"/>
              <a:ext cx="190500" cy="166687"/>
            </a:xfrm>
            <a:custGeom>
              <a:avLst/>
              <a:gdLst>
                <a:gd name="T0" fmla="*/ 240 w 242"/>
                <a:gd name="T1" fmla="*/ 0 h 210"/>
                <a:gd name="T2" fmla="*/ 242 w 242"/>
                <a:gd name="T3" fmla="*/ 70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70"/>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405"/>
            <p:cNvSpPr>
              <a:spLocks/>
            </p:cNvSpPr>
            <p:nvPr/>
          </p:nvSpPr>
          <p:spPr bwMode="auto">
            <a:xfrm>
              <a:off x="7824788" y="2197100"/>
              <a:ext cx="273050" cy="157162"/>
            </a:xfrm>
            <a:custGeom>
              <a:avLst/>
              <a:gdLst>
                <a:gd name="T0" fmla="*/ 242 w 345"/>
                <a:gd name="T1" fmla="*/ 0 h 197"/>
                <a:gd name="T2" fmla="*/ 345 w 345"/>
                <a:gd name="T3" fmla="*/ 58 h 197"/>
                <a:gd name="T4" fmla="*/ 103 w 345"/>
                <a:gd name="T5" fmla="*/ 197 h 197"/>
                <a:gd name="T6" fmla="*/ 0 w 345"/>
                <a:gd name="T7" fmla="*/ 138 h 197"/>
                <a:gd name="T8" fmla="*/ 242 w 345"/>
                <a:gd name="T9" fmla="*/ 0 h 197"/>
              </a:gdLst>
              <a:ahLst/>
              <a:cxnLst>
                <a:cxn ang="0">
                  <a:pos x="T0" y="T1"/>
                </a:cxn>
                <a:cxn ang="0">
                  <a:pos x="T2" y="T3"/>
                </a:cxn>
                <a:cxn ang="0">
                  <a:pos x="T4" y="T5"/>
                </a:cxn>
                <a:cxn ang="0">
                  <a:pos x="T6" y="T7"/>
                </a:cxn>
                <a:cxn ang="0">
                  <a:pos x="T8" y="T9"/>
                </a:cxn>
              </a:cxnLst>
              <a:rect l="0" t="0" r="r" b="b"/>
              <a:pathLst>
                <a:path w="345" h="197">
                  <a:moveTo>
                    <a:pt x="242" y="0"/>
                  </a:moveTo>
                  <a:lnTo>
                    <a:pt x="345" y="58"/>
                  </a:lnTo>
                  <a:lnTo>
                    <a:pt x="103" y="197"/>
                  </a:lnTo>
                  <a:lnTo>
                    <a:pt x="0" y="138"/>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406"/>
            <p:cNvSpPr>
              <a:spLocks/>
            </p:cNvSpPr>
            <p:nvPr/>
          </p:nvSpPr>
          <p:spPr bwMode="auto">
            <a:xfrm>
              <a:off x="7824788" y="2308225"/>
              <a:ext cx="84137" cy="100012"/>
            </a:xfrm>
            <a:custGeom>
              <a:avLst/>
              <a:gdLst>
                <a:gd name="T0" fmla="*/ 0 w 105"/>
                <a:gd name="T1" fmla="*/ 0 h 126"/>
                <a:gd name="T2" fmla="*/ 105 w 105"/>
                <a:gd name="T3" fmla="*/ 59 h 126"/>
                <a:gd name="T4" fmla="*/ 105 w 105"/>
                <a:gd name="T5" fmla="*/ 126 h 126"/>
                <a:gd name="T6" fmla="*/ 0 w 105"/>
                <a:gd name="T7" fmla="*/ 68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9"/>
                  </a:lnTo>
                  <a:lnTo>
                    <a:pt x="105" y="126"/>
                  </a:lnTo>
                  <a:lnTo>
                    <a:pt x="0" y="68"/>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407"/>
            <p:cNvSpPr>
              <a:spLocks/>
            </p:cNvSpPr>
            <p:nvPr/>
          </p:nvSpPr>
          <p:spPr bwMode="auto">
            <a:xfrm>
              <a:off x="7908925" y="2243138"/>
              <a:ext cx="190500" cy="166687"/>
            </a:xfrm>
            <a:custGeom>
              <a:avLst/>
              <a:gdLst>
                <a:gd name="T0" fmla="*/ 240 w 242"/>
                <a:gd name="T1" fmla="*/ 0 h 210"/>
                <a:gd name="T2" fmla="*/ 242 w 242"/>
                <a:gd name="T3" fmla="*/ 69 h 210"/>
                <a:gd name="T4" fmla="*/ 0 w 242"/>
                <a:gd name="T5" fmla="*/ 210 h 210"/>
                <a:gd name="T6" fmla="*/ 0 w 242"/>
                <a:gd name="T7" fmla="*/ 139 h 210"/>
                <a:gd name="T8" fmla="*/ 240 w 242"/>
                <a:gd name="T9" fmla="*/ 0 h 210"/>
              </a:gdLst>
              <a:ahLst/>
              <a:cxnLst>
                <a:cxn ang="0">
                  <a:pos x="T0" y="T1"/>
                </a:cxn>
                <a:cxn ang="0">
                  <a:pos x="T2" y="T3"/>
                </a:cxn>
                <a:cxn ang="0">
                  <a:pos x="T4" y="T5"/>
                </a:cxn>
                <a:cxn ang="0">
                  <a:pos x="T6" y="T7"/>
                </a:cxn>
                <a:cxn ang="0">
                  <a:pos x="T8" y="T9"/>
                </a:cxn>
              </a:cxnLst>
              <a:rect l="0" t="0" r="r" b="b"/>
              <a:pathLst>
                <a:path w="242" h="210">
                  <a:moveTo>
                    <a:pt x="240" y="0"/>
                  </a:moveTo>
                  <a:lnTo>
                    <a:pt x="242" y="69"/>
                  </a:lnTo>
                  <a:lnTo>
                    <a:pt x="0" y="210"/>
                  </a:lnTo>
                  <a:lnTo>
                    <a:pt x="0" y="139"/>
                  </a:lnTo>
                  <a:lnTo>
                    <a:pt x="2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408"/>
            <p:cNvSpPr>
              <a:spLocks/>
            </p:cNvSpPr>
            <p:nvPr/>
          </p:nvSpPr>
          <p:spPr bwMode="auto">
            <a:xfrm>
              <a:off x="7780338" y="2120900"/>
              <a:ext cx="274637" cy="155575"/>
            </a:xfrm>
            <a:custGeom>
              <a:avLst/>
              <a:gdLst>
                <a:gd name="T0" fmla="*/ 242 w 346"/>
                <a:gd name="T1" fmla="*/ 0 h 197"/>
                <a:gd name="T2" fmla="*/ 346 w 346"/>
                <a:gd name="T3" fmla="*/ 58 h 197"/>
                <a:gd name="T4" fmla="*/ 105 w 346"/>
                <a:gd name="T5" fmla="*/ 197 h 197"/>
                <a:gd name="T6" fmla="*/ 0 w 346"/>
                <a:gd name="T7" fmla="*/ 139 h 197"/>
                <a:gd name="T8" fmla="*/ 242 w 346"/>
                <a:gd name="T9" fmla="*/ 0 h 197"/>
              </a:gdLst>
              <a:ahLst/>
              <a:cxnLst>
                <a:cxn ang="0">
                  <a:pos x="T0" y="T1"/>
                </a:cxn>
                <a:cxn ang="0">
                  <a:pos x="T2" y="T3"/>
                </a:cxn>
                <a:cxn ang="0">
                  <a:pos x="T4" y="T5"/>
                </a:cxn>
                <a:cxn ang="0">
                  <a:pos x="T6" y="T7"/>
                </a:cxn>
                <a:cxn ang="0">
                  <a:pos x="T8" y="T9"/>
                </a:cxn>
              </a:cxnLst>
              <a:rect l="0" t="0" r="r" b="b"/>
              <a:pathLst>
                <a:path w="346" h="197">
                  <a:moveTo>
                    <a:pt x="242" y="0"/>
                  </a:moveTo>
                  <a:lnTo>
                    <a:pt x="346" y="58"/>
                  </a:lnTo>
                  <a:lnTo>
                    <a:pt x="105" y="197"/>
                  </a:lnTo>
                  <a:lnTo>
                    <a:pt x="0" y="139"/>
                  </a:lnTo>
                  <a:lnTo>
                    <a:pt x="24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409"/>
            <p:cNvSpPr>
              <a:spLocks/>
            </p:cNvSpPr>
            <p:nvPr/>
          </p:nvSpPr>
          <p:spPr bwMode="auto">
            <a:xfrm>
              <a:off x="7780338" y="2230438"/>
              <a:ext cx="82550" cy="100012"/>
            </a:xfrm>
            <a:custGeom>
              <a:avLst/>
              <a:gdLst>
                <a:gd name="T0" fmla="*/ 0 w 105"/>
                <a:gd name="T1" fmla="*/ 0 h 126"/>
                <a:gd name="T2" fmla="*/ 105 w 105"/>
                <a:gd name="T3" fmla="*/ 58 h 126"/>
                <a:gd name="T4" fmla="*/ 105 w 105"/>
                <a:gd name="T5" fmla="*/ 126 h 126"/>
                <a:gd name="T6" fmla="*/ 0 w 105"/>
                <a:gd name="T7" fmla="*/ 67 h 126"/>
                <a:gd name="T8" fmla="*/ 0 w 105"/>
                <a:gd name="T9" fmla="*/ 0 h 126"/>
              </a:gdLst>
              <a:ahLst/>
              <a:cxnLst>
                <a:cxn ang="0">
                  <a:pos x="T0" y="T1"/>
                </a:cxn>
                <a:cxn ang="0">
                  <a:pos x="T2" y="T3"/>
                </a:cxn>
                <a:cxn ang="0">
                  <a:pos x="T4" y="T5"/>
                </a:cxn>
                <a:cxn ang="0">
                  <a:pos x="T6" y="T7"/>
                </a:cxn>
                <a:cxn ang="0">
                  <a:pos x="T8" y="T9"/>
                </a:cxn>
              </a:cxnLst>
              <a:rect l="0" t="0" r="r" b="b"/>
              <a:pathLst>
                <a:path w="105" h="126">
                  <a:moveTo>
                    <a:pt x="0" y="0"/>
                  </a:moveTo>
                  <a:lnTo>
                    <a:pt x="105" y="58"/>
                  </a:lnTo>
                  <a:lnTo>
                    <a:pt x="105" y="126"/>
                  </a:lnTo>
                  <a:lnTo>
                    <a:pt x="0" y="67"/>
                  </a:lnTo>
                  <a:lnTo>
                    <a:pt x="0"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410"/>
            <p:cNvSpPr>
              <a:spLocks/>
            </p:cNvSpPr>
            <p:nvPr/>
          </p:nvSpPr>
          <p:spPr bwMode="auto">
            <a:xfrm>
              <a:off x="7862888" y="2166938"/>
              <a:ext cx="193675" cy="166687"/>
            </a:xfrm>
            <a:custGeom>
              <a:avLst/>
              <a:gdLst>
                <a:gd name="T0" fmla="*/ 241 w 243"/>
                <a:gd name="T1" fmla="*/ 0 h 210"/>
                <a:gd name="T2" fmla="*/ 243 w 243"/>
                <a:gd name="T3" fmla="*/ 70 h 210"/>
                <a:gd name="T4" fmla="*/ 0 w 243"/>
                <a:gd name="T5" fmla="*/ 210 h 210"/>
                <a:gd name="T6" fmla="*/ 0 w 243"/>
                <a:gd name="T7" fmla="*/ 139 h 210"/>
                <a:gd name="T8" fmla="*/ 241 w 243"/>
                <a:gd name="T9" fmla="*/ 0 h 210"/>
              </a:gdLst>
              <a:ahLst/>
              <a:cxnLst>
                <a:cxn ang="0">
                  <a:pos x="T0" y="T1"/>
                </a:cxn>
                <a:cxn ang="0">
                  <a:pos x="T2" y="T3"/>
                </a:cxn>
                <a:cxn ang="0">
                  <a:pos x="T4" y="T5"/>
                </a:cxn>
                <a:cxn ang="0">
                  <a:pos x="T6" y="T7"/>
                </a:cxn>
                <a:cxn ang="0">
                  <a:pos x="T8" y="T9"/>
                </a:cxn>
              </a:cxnLst>
              <a:rect l="0" t="0" r="r" b="b"/>
              <a:pathLst>
                <a:path w="243" h="210">
                  <a:moveTo>
                    <a:pt x="241" y="0"/>
                  </a:moveTo>
                  <a:lnTo>
                    <a:pt x="243" y="70"/>
                  </a:lnTo>
                  <a:lnTo>
                    <a:pt x="0" y="210"/>
                  </a:lnTo>
                  <a:lnTo>
                    <a:pt x="0" y="139"/>
                  </a:lnTo>
                  <a:lnTo>
                    <a:pt x="24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5" name="Group 154"/>
          <p:cNvGrpSpPr/>
          <p:nvPr/>
        </p:nvGrpSpPr>
        <p:grpSpPr>
          <a:xfrm flipH="1">
            <a:off x="6668386" y="3762798"/>
            <a:ext cx="3486035" cy="990522"/>
            <a:chOff x="709297" y="5353046"/>
            <a:chExt cx="3485128" cy="990522"/>
          </a:xfrm>
        </p:grpSpPr>
        <p:sp>
          <p:nvSpPr>
            <p:cNvPr id="156" name="TextBox 155"/>
            <p:cNvSpPr txBox="1"/>
            <p:nvPr/>
          </p:nvSpPr>
          <p:spPr>
            <a:xfrm>
              <a:off x="1231898" y="5758793"/>
              <a:ext cx="2962527" cy="584775"/>
            </a:xfrm>
            <a:prstGeom prst="rect">
              <a:avLst/>
            </a:prstGeom>
            <a:noFill/>
          </p:spPr>
          <p:txBody>
            <a:bodyPr wrap="square" rtlCol="0">
              <a:spAutoFit/>
            </a:bodyPr>
            <a:lstStyle/>
            <a:p>
              <a:pPr algn="ctr"/>
              <a:r>
                <a:rPr lang="en-US" sz="1600" dirty="0">
                  <a:solidFill>
                    <a:schemeClr val="tx1">
                      <a:lumMod val="75000"/>
                      <a:lumOff val="25000"/>
                    </a:schemeClr>
                  </a:solidFill>
                  <a:latin typeface="Century Gothic"/>
                  <a:cs typeface="Century Gothic"/>
                </a:rPr>
                <a:t>Does the business add value for its shareholders</a:t>
              </a:r>
            </a:p>
          </p:txBody>
        </p:sp>
        <p:sp>
          <p:nvSpPr>
            <p:cNvPr id="157" name="TextBox 156"/>
            <p:cNvSpPr txBox="1"/>
            <p:nvPr/>
          </p:nvSpPr>
          <p:spPr>
            <a:xfrm>
              <a:off x="709297" y="5353046"/>
              <a:ext cx="3185487" cy="400110"/>
            </a:xfrm>
            <a:prstGeom prst="rect">
              <a:avLst/>
            </a:prstGeom>
            <a:noFill/>
          </p:spPr>
          <p:txBody>
            <a:bodyPr wrap="square" rtlCol="0">
              <a:spAutoFit/>
            </a:bodyPr>
            <a:lstStyle/>
            <a:p>
              <a:r>
                <a:rPr lang="en-US" sz="2000" b="1" kern="0" dirty="0">
                  <a:solidFill>
                    <a:schemeClr val="accent3"/>
                  </a:solidFill>
                  <a:latin typeface="Century Gothic"/>
                  <a:cs typeface="Century Gothic"/>
                </a:rPr>
                <a:t>Financial Tenets</a:t>
              </a:r>
              <a:endParaRPr lang="en-US" sz="2000" b="1" dirty="0">
                <a:solidFill>
                  <a:schemeClr val="accent3"/>
                </a:solidFill>
                <a:latin typeface="Century Gothic"/>
                <a:cs typeface="Century Gothic"/>
              </a:endParaRPr>
            </a:p>
          </p:txBody>
        </p:sp>
      </p:grpSp>
      <p:grpSp>
        <p:nvGrpSpPr>
          <p:cNvPr id="158" name="Group 157"/>
          <p:cNvGrpSpPr/>
          <p:nvPr/>
        </p:nvGrpSpPr>
        <p:grpSpPr>
          <a:xfrm>
            <a:off x="1032798" y="5147208"/>
            <a:ext cx="4620462" cy="980689"/>
            <a:chOff x="-202448" y="5370618"/>
            <a:chExt cx="4619259" cy="980689"/>
          </a:xfrm>
        </p:grpSpPr>
        <p:sp>
          <p:nvSpPr>
            <p:cNvPr id="160" name="TextBox 159"/>
            <p:cNvSpPr txBox="1"/>
            <p:nvPr/>
          </p:nvSpPr>
          <p:spPr>
            <a:xfrm>
              <a:off x="824089" y="5766532"/>
              <a:ext cx="3592722" cy="584775"/>
            </a:xfrm>
            <a:prstGeom prst="rect">
              <a:avLst/>
            </a:prstGeom>
            <a:noFill/>
          </p:spPr>
          <p:txBody>
            <a:bodyPr wrap="square" rtlCol="0">
              <a:spAutoFit/>
            </a:bodyPr>
            <a:lstStyle/>
            <a:p>
              <a:r>
                <a:rPr lang="en-US" sz="1600" kern="0" dirty="0">
                  <a:solidFill>
                    <a:schemeClr val="tx1">
                      <a:lumMod val="75000"/>
                      <a:lumOff val="25000"/>
                    </a:schemeClr>
                  </a:solidFill>
                  <a:latin typeface="Century Gothic"/>
                  <a:cs typeface="Century Gothic"/>
                </a:rPr>
                <a:t>An unfair price for a great business, is still a bad investment </a:t>
              </a:r>
            </a:p>
          </p:txBody>
        </p:sp>
        <p:sp>
          <p:nvSpPr>
            <p:cNvPr id="161" name="TextBox 160"/>
            <p:cNvSpPr txBox="1"/>
            <p:nvPr/>
          </p:nvSpPr>
          <p:spPr>
            <a:xfrm>
              <a:off x="-202448" y="5370618"/>
              <a:ext cx="3185487" cy="400110"/>
            </a:xfrm>
            <a:prstGeom prst="rect">
              <a:avLst/>
            </a:prstGeom>
            <a:noFill/>
          </p:spPr>
          <p:txBody>
            <a:bodyPr wrap="square" rtlCol="0">
              <a:spAutoFit/>
            </a:bodyPr>
            <a:lstStyle/>
            <a:p>
              <a:pPr algn="r"/>
              <a:r>
                <a:rPr lang="en-US" sz="2000" b="1" kern="0" dirty="0">
                  <a:solidFill>
                    <a:schemeClr val="accent6"/>
                  </a:solidFill>
                  <a:latin typeface="Century Gothic"/>
                  <a:cs typeface="Century Gothic"/>
                </a:rPr>
                <a:t>Valuation Tenets</a:t>
              </a:r>
              <a:endParaRPr lang="en-US" sz="2000" b="1" dirty="0">
                <a:solidFill>
                  <a:schemeClr val="accent6"/>
                </a:solidFill>
                <a:latin typeface="Century Gothic"/>
                <a:cs typeface="Century Gothic"/>
              </a:endParaRPr>
            </a:p>
          </p:txBody>
        </p:sp>
      </p:grpSp>
    </p:spTree>
    <p:extLst>
      <p:ext uri="{BB962C8B-B14F-4D97-AF65-F5344CB8AC3E}">
        <p14:creationId xmlns:p14="http://schemas.microsoft.com/office/powerpoint/2010/main" val="365524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53"/>
                                        </p:tgtEl>
                                        <p:attrNameLst>
                                          <p:attrName>style.visibility</p:attrName>
                                        </p:attrNameLst>
                                      </p:cBhvr>
                                      <p:to>
                                        <p:strVal val="visible"/>
                                      </p:to>
                                    </p:set>
                                    <p:animEffect transition="in" filter="wipe(down)">
                                      <p:cBhvr>
                                        <p:cTn id="7" dur="500"/>
                                        <p:tgtEl>
                                          <p:spTgt spid="453"/>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12" presetClass="entr" presetSubtype="2" fill="hold" nodeType="withEffect">
                                  <p:stCondLst>
                                    <p:cond delay="0"/>
                                  </p:stCondLst>
                                  <p:childTnLst>
                                    <p:set>
                                      <p:cBhvr>
                                        <p:cTn id="14" dur="1" fill="hold">
                                          <p:stCondLst>
                                            <p:cond delay="0"/>
                                          </p:stCondLst>
                                        </p:cTn>
                                        <p:tgtEl>
                                          <p:spTgt spid="158"/>
                                        </p:tgtEl>
                                        <p:attrNameLst>
                                          <p:attrName>style.visibility</p:attrName>
                                        </p:attrNameLst>
                                      </p:cBhvr>
                                      <p:to>
                                        <p:strVal val="visible"/>
                                      </p:to>
                                    </p:set>
                                    <p:anim calcmode="lin" valueType="num">
                                      <p:cBhvr additive="base">
                                        <p:cTn id="15" dur="500"/>
                                        <p:tgtEl>
                                          <p:spTgt spid="158"/>
                                        </p:tgtEl>
                                        <p:attrNameLst>
                                          <p:attrName>ppt_x</p:attrName>
                                        </p:attrNameLst>
                                      </p:cBhvr>
                                      <p:tavLst>
                                        <p:tav tm="0">
                                          <p:val>
                                            <p:strVal val="#ppt_x+#ppt_w*1.125000"/>
                                          </p:val>
                                        </p:tav>
                                        <p:tav tm="100000">
                                          <p:val>
                                            <p:strVal val="#ppt_x"/>
                                          </p:val>
                                        </p:tav>
                                      </p:tavLst>
                                    </p:anim>
                                    <p:animEffect transition="in" filter="wipe(left)">
                                      <p:cBhvr>
                                        <p:cTn id="16" dur="500"/>
                                        <p:tgtEl>
                                          <p:spTgt spid="158"/>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481"/>
                                        </p:tgtEl>
                                        <p:attrNameLst>
                                          <p:attrName>style.visibility</p:attrName>
                                        </p:attrNameLst>
                                      </p:cBhvr>
                                      <p:to>
                                        <p:strVal val="visible"/>
                                      </p:to>
                                    </p:set>
                                    <p:animEffect transition="in" filter="wipe(down)">
                                      <p:cBhvr>
                                        <p:cTn id="20" dur="500"/>
                                        <p:tgtEl>
                                          <p:spTgt spid="481"/>
                                        </p:tgtEl>
                                      </p:cBhvr>
                                    </p:animEffect>
                                  </p:childTnLst>
                                </p:cTn>
                              </p:par>
                            </p:childTnLst>
                          </p:cTn>
                        </p:par>
                        <p:par>
                          <p:cTn id="21" fill="hold">
                            <p:stCondLst>
                              <p:cond delay="1500"/>
                            </p:stCondLst>
                            <p:childTnLst>
                              <p:par>
                                <p:cTn id="22" presetID="2" presetClass="entr" presetSubtype="1" fill="hold"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ppt_x"/>
                                          </p:val>
                                        </p:tav>
                                        <p:tav tm="100000">
                                          <p:val>
                                            <p:strVal val="#ppt_x"/>
                                          </p:val>
                                        </p:tav>
                                      </p:tavLst>
                                    </p:anim>
                                    <p:anim calcmode="lin" valueType="num">
                                      <p:cBhvr additive="base">
                                        <p:cTn id="25" dur="500" fill="hold"/>
                                        <p:tgtEl>
                                          <p:spTgt spid="4"/>
                                        </p:tgtEl>
                                        <p:attrNameLst>
                                          <p:attrName>ppt_y</p:attrName>
                                        </p:attrNameLst>
                                      </p:cBhvr>
                                      <p:tavLst>
                                        <p:tav tm="0">
                                          <p:val>
                                            <p:strVal val="0-#ppt_h/2"/>
                                          </p:val>
                                        </p:tav>
                                        <p:tav tm="100000">
                                          <p:val>
                                            <p:strVal val="#ppt_y"/>
                                          </p:val>
                                        </p:tav>
                                      </p:tavLst>
                                    </p:anim>
                                  </p:childTnLst>
                                </p:cTn>
                              </p:par>
                              <p:par>
                                <p:cTn id="26" presetID="12" presetClass="entr" presetSubtype="8" fill="hold" nodeType="withEffect">
                                  <p:stCondLst>
                                    <p:cond delay="0"/>
                                  </p:stCondLst>
                                  <p:childTnLst>
                                    <p:set>
                                      <p:cBhvr>
                                        <p:cTn id="27" dur="1" fill="hold">
                                          <p:stCondLst>
                                            <p:cond delay="0"/>
                                          </p:stCondLst>
                                        </p:cTn>
                                        <p:tgtEl>
                                          <p:spTgt spid="155"/>
                                        </p:tgtEl>
                                        <p:attrNameLst>
                                          <p:attrName>style.visibility</p:attrName>
                                        </p:attrNameLst>
                                      </p:cBhvr>
                                      <p:to>
                                        <p:strVal val="visible"/>
                                      </p:to>
                                    </p:set>
                                    <p:anim calcmode="lin" valueType="num">
                                      <p:cBhvr additive="base">
                                        <p:cTn id="28" dur="500"/>
                                        <p:tgtEl>
                                          <p:spTgt spid="155"/>
                                        </p:tgtEl>
                                        <p:attrNameLst>
                                          <p:attrName>ppt_x</p:attrName>
                                        </p:attrNameLst>
                                      </p:cBhvr>
                                      <p:tavLst>
                                        <p:tav tm="0">
                                          <p:val>
                                            <p:strVal val="#ppt_x-#ppt_w*1.125000"/>
                                          </p:val>
                                        </p:tav>
                                        <p:tav tm="100000">
                                          <p:val>
                                            <p:strVal val="#ppt_x"/>
                                          </p:val>
                                        </p:tav>
                                      </p:tavLst>
                                    </p:anim>
                                    <p:animEffect transition="in" filter="wipe(right)">
                                      <p:cBhvr>
                                        <p:cTn id="29" dur="500"/>
                                        <p:tgtEl>
                                          <p:spTgt spid="155"/>
                                        </p:tgtEl>
                                      </p:cBhvr>
                                    </p:animEffect>
                                  </p:childTnLst>
                                </p:cTn>
                              </p:par>
                            </p:childTnLst>
                          </p:cTn>
                        </p:par>
                        <p:par>
                          <p:cTn id="30" fill="hold">
                            <p:stCondLst>
                              <p:cond delay="2000"/>
                            </p:stCondLst>
                            <p:childTnLst>
                              <p:par>
                                <p:cTn id="31" presetID="22" presetClass="entr" presetSubtype="4" fill="hold" nodeType="afterEffect">
                                  <p:stCondLst>
                                    <p:cond delay="0"/>
                                  </p:stCondLst>
                                  <p:childTnLst>
                                    <p:set>
                                      <p:cBhvr>
                                        <p:cTn id="32" dur="1" fill="hold">
                                          <p:stCondLst>
                                            <p:cond delay="0"/>
                                          </p:stCondLst>
                                        </p:cTn>
                                        <p:tgtEl>
                                          <p:spTgt spid="246"/>
                                        </p:tgtEl>
                                        <p:attrNameLst>
                                          <p:attrName>style.visibility</p:attrName>
                                        </p:attrNameLst>
                                      </p:cBhvr>
                                      <p:to>
                                        <p:strVal val="visible"/>
                                      </p:to>
                                    </p:set>
                                    <p:animEffect transition="in" filter="wipe(down)">
                                      <p:cBhvr>
                                        <p:cTn id="33" dur="500"/>
                                        <p:tgtEl>
                                          <p:spTgt spid="246"/>
                                        </p:tgtEl>
                                      </p:cBhvr>
                                    </p:animEffect>
                                  </p:childTnLst>
                                </p:cTn>
                              </p:par>
                            </p:childTnLst>
                          </p:cTn>
                        </p:par>
                        <p:par>
                          <p:cTn id="34" fill="hold">
                            <p:stCondLst>
                              <p:cond delay="2500"/>
                            </p:stCondLst>
                            <p:childTnLst>
                              <p:par>
                                <p:cTn id="35" presetID="2" presetClass="entr" presetSubtype="1"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0-#ppt_h/2"/>
                                          </p:val>
                                        </p:tav>
                                        <p:tav tm="100000">
                                          <p:val>
                                            <p:strVal val="#ppt_y"/>
                                          </p:val>
                                        </p:tav>
                                      </p:tavLst>
                                    </p:anim>
                                  </p:childTnLst>
                                </p:cTn>
                              </p:par>
                              <p:par>
                                <p:cTn id="39" presetID="12" presetClass="entr" presetSubtype="2" fill="hold" nodeType="withEffect">
                                  <p:stCondLst>
                                    <p:cond delay="0"/>
                                  </p:stCondLst>
                                  <p:childTnLst>
                                    <p:set>
                                      <p:cBhvr>
                                        <p:cTn id="40" dur="1" fill="hold">
                                          <p:stCondLst>
                                            <p:cond delay="0"/>
                                          </p:stCondLst>
                                        </p:cTn>
                                        <p:tgtEl>
                                          <p:spTgt spid="310"/>
                                        </p:tgtEl>
                                        <p:attrNameLst>
                                          <p:attrName>style.visibility</p:attrName>
                                        </p:attrNameLst>
                                      </p:cBhvr>
                                      <p:to>
                                        <p:strVal val="visible"/>
                                      </p:to>
                                    </p:set>
                                    <p:anim calcmode="lin" valueType="num">
                                      <p:cBhvr additive="base">
                                        <p:cTn id="41" dur="500"/>
                                        <p:tgtEl>
                                          <p:spTgt spid="310"/>
                                        </p:tgtEl>
                                        <p:attrNameLst>
                                          <p:attrName>ppt_x</p:attrName>
                                        </p:attrNameLst>
                                      </p:cBhvr>
                                      <p:tavLst>
                                        <p:tav tm="0">
                                          <p:val>
                                            <p:strVal val="#ppt_x+#ppt_w*1.125000"/>
                                          </p:val>
                                        </p:tav>
                                        <p:tav tm="100000">
                                          <p:val>
                                            <p:strVal val="#ppt_x"/>
                                          </p:val>
                                        </p:tav>
                                      </p:tavLst>
                                    </p:anim>
                                    <p:animEffect transition="in" filter="wipe(left)">
                                      <p:cBhvr>
                                        <p:cTn id="42" dur="500"/>
                                        <p:tgtEl>
                                          <p:spTgt spid="310"/>
                                        </p:tgtEl>
                                      </p:cBhvr>
                                    </p:animEffect>
                                  </p:childTnLst>
                                </p:cTn>
                              </p:par>
                            </p:childTnLst>
                          </p:cTn>
                        </p:par>
                        <p:par>
                          <p:cTn id="43" fill="hold">
                            <p:stCondLst>
                              <p:cond delay="3000"/>
                            </p:stCondLst>
                            <p:childTnLst>
                              <p:par>
                                <p:cTn id="44" presetID="22" presetClass="entr" presetSubtype="4" fill="hold" nodeType="afterEffect">
                                  <p:stCondLst>
                                    <p:cond delay="0"/>
                                  </p:stCondLst>
                                  <p:childTnLst>
                                    <p:set>
                                      <p:cBhvr>
                                        <p:cTn id="45" dur="1" fill="hold">
                                          <p:stCondLst>
                                            <p:cond delay="0"/>
                                          </p:stCondLst>
                                        </p:cTn>
                                        <p:tgtEl>
                                          <p:spTgt spid="245"/>
                                        </p:tgtEl>
                                        <p:attrNameLst>
                                          <p:attrName>style.visibility</p:attrName>
                                        </p:attrNameLst>
                                      </p:cBhvr>
                                      <p:to>
                                        <p:strVal val="visible"/>
                                      </p:to>
                                    </p:set>
                                    <p:animEffect transition="in" filter="wipe(down)">
                                      <p:cBhvr>
                                        <p:cTn id="46" dur="500"/>
                                        <p:tgtEl>
                                          <p:spTgt spid="245"/>
                                        </p:tgtEl>
                                      </p:cBhvr>
                                    </p:animEffect>
                                  </p:childTnLst>
                                </p:cTn>
                              </p:par>
                            </p:childTnLst>
                          </p:cTn>
                        </p:par>
                        <p:par>
                          <p:cTn id="47" fill="hold">
                            <p:stCondLst>
                              <p:cond delay="3500"/>
                            </p:stCondLst>
                            <p:childTnLst>
                              <p:par>
                                <p:cTn id="48" presetID="2" presetClass="entr" presetSubtype="1"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 calcmode="lin" valueType="num">
                                      <p:cBhvr additive="base">
                                        <p:cTn id="50" dur="500" fill="hold"/>
                                        <p:tgtEl>
                                          <p:spTgt spid="3"/>
                                        </p:tgtEl>
                                        <p:attrNameLst>
                                          <p:attrName>ppt_x</p:attrName>
                                        </p:attrNameLst>
                                      </p:cBhvr>
                                      <p:tavLst>
                                        <p:tav tm="0">
                                          <p:val>
                                            <p:strVal val="#ppt_x"/>
                                          </p:val>
                                        </p:tav>
                                        <p:tav tm="100000">
                                          <p:val>
                                            <p:strVal val="#ppt_x"/>
                                          </p:val>
                                        </p:tav>
                                      </p:tavLst>
                                    </p:anim>
                                    <p:anim calcmode="lin" valueType="num">
                                      <p:cBhvr additive="base">
                                        <p:cTn id="51" dur="500" fill="hold"/>
                                        <p:tgtEl>
                                          <p:spTgt spid="3"/>
                                        </p:tgtEl>
                                        <p:attrNameLst>
                                          <p:attrName>ppt_y</p:attrName>
                                        </p:attrNameLst>
                                      </p:cBhvr>
                                      <p:tavLst>
                                        <p:tav tm="0">
                                          <p:val>
                                            <p:strVal val="0-#ppt_h/2"/>
                                          </p:val>
                                        </p:tav>
                                        <p:tav tm="100000">
                                          <p:val>
                                            <p:strVal val="#ppt_y"/>
                                          </p:val>
                                        </p:tav>
                                      </p:tavLst>
                                    </p:anim>
                                  </p:childTnLst>
                                </p:cTn>
                              </p:par>
                              <p:par>
                                <p:cTn id="52" presetID="12" presetClass="entr" presetSubtype="8" fill="hold" nodeType="withEffect">
                                  <p:stCondLst>
                                    <p:cond delay="0"/>
                                  </p:stCondLst>
                                  <p:childTnLst>
                                    <p:set>
                                      <p:cBhvr>
                                        <p:cTn id="53" dur="1" fill="hold">
                                          <p:stCondLst>
                                            <p:cond delay="0"/>
                                          </p:stCondLst>
                                        </p:cTn>
                                        <p:tgtEl>
                                          <p:spTgt spid="315"/>
                                        </p:tgtEl>
                                        <p:attrNameLst>
                                          <p:attrName>style.visibility</p:attrName>
                                        </p:attrNameLst>
                                      </p:cBhvr>
                                      <p:to>
                                        <p:strVal val="visible"/>
                                      </p:to>
                                    </p:set>
                                    <p:anim calcmode="lin" valueType="num">
                                      <p:cBhvr additive="base">
                                        <p:cTn id="54" dur="500"/>
                                        <p:tgtEl>
                                          <p:spTgt spid="315"/>
                                        </p:tgtEl>
                                        <p:attrNameLst>
                                          <p:attrName>ppt_x</p:attrName>
                                        </p:attrNameLst>
                                      </p:cBhvr>
                                      <p:tavLst>
                                        <p:tav tm="0">
                                          <p:val>
                                            <p:strVal val="#ppt_x-#ppt_w*1.125000"/>
                                          </p:val>
                                        </p:tav>
                                        <p:tav tm="100000">
                                          <p:val>
                                            <p:strVal val="#ppt_x"/>
                                          </p:val>
                                        </p:tav>
                                      </p:tavLst>
                                    </p:anim>
                                    <p:animEffect transition="in" filter="wipe(right)">
                                      <p:cBhvr>
                                        <p:cTn id="55" dur="500"/>
                                        <p:tgtEl>
                                          <p:spTgt spid="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c 13"/>
          <p:cNvSpPr/>
          <p:nvPr/>
        </p:nvSpPr>
        <p:spPr>
          <a:xfrm flipH="1" flipV="1">
            <a:off x="521693" y="2017949"/>
            <a:ext cx="2944182" cy="3133790"/>
          </a:xfrm>
          <a:prstGeom prst="arc">
            <a:avLst>
              <a:gd name="adj1" fmla="val 9351892"/>
              <a:gd name="adj2" fmla="val 17950167"/>
            </a:avLst>
          </a:prstGeom>
          <a:ln w="6350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sp>
        <p:nvSpPr>
          <p:cNvPr id="17" name="Arc 16"/>
          <p:cNvSpPr/>
          <p:nvPr/>
        </p:nvSpPr>
        <p:spPr>
          <a:xfrm flipH="1" flipV="1">
            <a:off x="521693" y="1412262"/>
            <a:ext cx="3513225" cy="3739479"/>
          </a:xfrm>
          <a:prstGeom prst="arc">
            <a:avLst>
              <a:gd name="adj1" fmla="val 4656103"/>
              <a:gd name="adj2" fmla="val 8751791"/>
            </a:avLst>
          </a:prstGeom>
          <a:ln w="6350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sp>
        <p:nvSpPr>
          <p:cNvPr id="15" name="Arc 14"/>
          <p:cNvSpPr/>
          <p:nvPr/>
        </p:nvSpPr>
        <p:spPr>
          <a:xfrm flipH="1" flipV="1">
            <a:off x="521692" y="1669752"/>
            <a:ext cx="3271313" cy="3481988"/>
          </a:xfrm>
          <a:prstGeom prst="arc">
            <a:avLst>
              <a:gd name="adj1" fmla="val 6503185"/>
              <a:gd name="adj2" fmla="val 13076166"/>
            </a:avLst>
          </a:prstGeom>
          <a:noFill/>
          <a:ln w="6350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sp>
        <p:nvSpPr>
          <p:cNvPr id="18" name="Arc 17"/>
          <p:cNvSpPr/>
          <p:nvPr/>
        </p:nvSpPr>
        <p:spPr>
          <a:xfrm flipH="1" flipV="1">
            <a:off x="362936" y="1398357"/>
            <a:ext cx="3777817" cy="4021112"/>
          </a:xfrm>
          <a:prstGeom prst="arc">
            <a:avLst>
              <a:gd name="adj1" fmla="val 11385404"/>
              <a:gd name="adj2" fmla="val 13891520"/>
            </a:avLst>
          </a:prstGeom>
          <a:ln w="6350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sp>
        <p:nvSpPr>
          <p:cNvPr id="2" name="Arc 1"/>
          <p:cNvSpPr/>
          <p:nvPr/>
        </p:nvSpPr>
        <p:spPr>
          <a:xfrm flipH="1" flipV="1">
            <a:off x="-318133" y="1398357"/>
            <a:ext cx="4458887" cy="4746042"/>
          </a:xfrm>
          <a:prstGeom prst="arc">
            <a:avLst>
              <a:gd name="adj1" fmla="val 4631343"/>
              <a:gd name="adj2" fmla="val 8105059"/>
            </a:avLst>
          </a:prstGeom>
          <a:ln w="889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latin typeface="Century Gothic"/>
                <a:cs typeface="Century Gothic"/>
              </a:rPr>
              <a:t> </a:t>
            </a:r>
          </a:p>
        </p:txBody>
      </p:sp>
      <p:sp>
        <p:nvSpPr>
          <p:cNvPr id="12" name="Arc 11"/>
          <p:cNvSpPr/>
          <p:nvPr/>
        </p:nvSpPr>
        <p:spPr>
          <a:xfrm flipH="1" flipV="1">
            <a:off x="-235662" y="908981"/>
            <a:ext cx="4458887" cy="4746042"/>
          </a:xfrm>
          <a:prstGeom prst="arc">
            <a:avLst>
              <a:gd name="adj1" fmla="val 11132915"/>
              <a:gd name="adj2" fmla="val 13428451"/>
            </a:avLst>
          </a:prstGeom>
          <a:ln w="889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latin typeface="Century Gothic"/>
                <a:cs typeface="Century Gothic"/>
              </a:rPr>
              <a:t> </a:t>
            </a:r>
          </a:p>
        </p:txBody>
      </p:sp>
      <p:sp>
        <p:nvSpPr>
          <p:cNvPr id="16" name="Arc 15"/>
          <p:cNvSpPr/>
          <p:nvPr/>
        </p:nvSpPr>
        <p:spPr>
          <a:xfrm flipH="1" flipV="1">
            <a:off x="736611" y="2133349"/>
            <a:ext cx="2520849" cy="2683194"/>
          </a:xfrm>
          <a:prstGeom prst="arc">
            <a:avLst>
              <a:gd name="adj1" fmla="val 5672893"/>
              <a:gd name="adj2" fmla="val 11396437"/>
            </a:avLst>
          </a:prstGeom>
          <a:noFill/>
          <a:ln w="889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sp>
        <p:nvSpPr>
          <p:cNvPr id="52" name="TextBox 51"/>
          <p:cNvSpPr txBox="1"/>
          <p:nvPr/>
        </p:nvSpPr>
        <p:spPr>
          <a:xfrm>
            <a:off x="9584971" y="384445"/>
            <a:ext cx="1948198" cy="1323439"/>
          </a:xfrm>
          <a:prstGeom prst="rect">
            <a:avLst/>
          </a:prstGeom>
          <a:noFill/>
        </p:spPr>
        <p:txBody>
          <a:bodyPr wrap="square" rtlCol="0">
            <a:spAutoFit/>
          </a:bodyPr>
          <a:lstStyle/>
          <a:p>
            <a:r>
              <a:rPr lang="en-US" sz="1600" dirty="0">
                <a:latin typeface="Century Gothic"/>
                <a:cs typeface="Century Gothic"/>
              </a:rPr>
              <a:t>-Long term prospects for steady growth, despite cyclical nature</a:t>
            </a:r>
            <a:endParaRPr lang="en-US" sz="1600" b="1" dirty="0">
              <a:latin typeface="Century Gothic"/>
              <a:cs typeface="Century Gothic"/>
            </a:endParaRPr>
          </a:p>
        </p:txBody>
      </p:sp>
      <p:sp>
        <p:nvSpPr>
          <p:cNvPr id="54" name="TextBox 53"/>
          <p:cNvSpPr txBox="1"/>
          <p:nvPr/>
        </p:nvSpPr>
        <p:spPr>
          <a:xfrm>
            <a:off x="7530645" y="4955301"/>
            <a:ext cx="2851446" cy="1323439"/>
          </a:xfrm>
          <a:prstGeom prst="rect">
            <a:avLst/>
          </a:prstGeom>
          <a:noFill/>
        </p:spPr>
        <p:txBody>
          <a:bodyPr wrap="square" rtlCol="0">
            <a:spAutoFit/>
          </a:bodyPr>
          <a:lstStyle/>
          <a:p>
            <a:r>
              <a:rPr lang="en-US" sz="1600" dirty="0">
                <a:latin typeface="Century Gothic"/>
                <a:cs typeface="Century Gothic"/>
              </a:rPr>
              <a:t>-Room for higher valuations</a:t>
            </a:r>
          </a:p>
          <a:p>
            <a:r>
              <a:rPr lang="en-US" sz="1600" dirty="0">
                <a:latin typeface="Century Gothic"/>
                <a:cs typeface="Century Gothic"/>
              </a:rPr>
              <a:t>- Current share price reflects the high valuation</a:t>
            </a:r>
          </a:p>
          <a:p>
            <a:r>
              <a:rPr lang="en-US" sz="1600" dirty="0">
                <a:latin typeface="Century Gothic"/>
                <a:cs typeface="Century Gothic"/>
              </a:rPr>
              <a:t> </a:t>
            </a:r>
            <a:endParaRPr lang="en-US" sz="1600" b="1" dirty="0">
              <a:latin typeface="Century Gothic"/>
              <a:cs typeface="Century Gothic"/>
            </a:endParaRPr>
          </a:p>
        </p:txBody>
      </p:sp>
      <p:sp>
        <p:nvSpPr>
          <p:cNvPr id="53" name="TextBox 52"/>
          <p:cNvSpPr txBox="1"/>
          <p:nvPr/>
        </p:nvSpPr>
        <p:spPr>
          <a:xfrm>
            <a:off x="7866978" y="1943295"/>
            <a:ext cx="3094099" cy="1323439"/>
          </a:xfrm>
          <a:prstGeom prst="rect">
            <a:avLst/>
          </a:prstGeom>
          <a:noFill/>
        </p:spPr>
        <p:txBody>
          <a:bodyPr wrap="square" rtlCol="0">
            <a:spAutoFit/>
          </a:bodyPr>
          <a:lstStyle/>
          <a:p>
            <a:r>
              <a:rPr lang="en-US" sz="1600" dirty="0">
                <a:latin typeface="Century Gothic"/>
                <a:cs typeface="Century Gothic"/>
              </a:rPr>
              <a:t>- Honest and capable management who are prudent allocators of capital </a:t>
            </a:r>
          </a:p>
          <a:p>
            <a:r>
              <a:rPr lang="en-US" sz="1600" dirty="0">
                <a:latin typeface="Century Gothic"/>
                <a:cs typeface="Century Gothic"/>
              </a:rPr>
              <a:t>- Proven themselves in the financial crisis</a:t>
            </a:r>
            <a:endParaRPr lang="en-US" sz="1600" b="1" dirty="0">
              <a:latin typeface="Century Gothic"/>
              <a:cs typeface="Century Gothic"/>
            </a:endParaRPr>
          </a:p>
        </p:txBody>
      </p:sp>
      <p:sp>
        <p:nvSpPr>
          <p:cNvPr id="55" name="TextBox 54"/>
          <p:cNvSpPr txBox="1"/>
          <p:nvPr/>
        </p:nvSpPr>
        <p:spPr>
          <a:xfrm>
            <a:off x="9682670" y="3778514"/>
            <a:ext cx="1948199" cy="1323439"/>
          </a:xfrm>
          <a:prstGeom prst="rect">
            <a:avLst/>
          </a:prstGeom>
          <a:noFill/>
        </p:spPr>
        <p:txBody>
          <a:bodyPr wrap="square" rtlCol="0">
            <a:spAutoFit/>
          </a:bodyPr>
          <a:lstStyle/>
          <a:p>
            <a:r>
              <a:rPr lang="en-US" sz="1600" dirty="0">
                <a:latin typeface="Century Gothic"/>
                <a:cs typeface="Century Gothic"/>
              </a:rPr>
              <a:t>- Healthy balance sheet that can take on more debt if needed</a:t>
            </a:r>
            <a:endParaRPr lang="en-US" sz="1600" b="1" dirty="0">
              <a:latin typeface="Century Gothic"/>
              <a:cs typeface="Century Gothic"/>
            </a:endParaRPr>
          </a:p>
        </p:txBody>
      </p:sp>
      <p:grpSp>
        <p:nvGrpSpPr>
          <p:cNvPr id="9" name="Group 8"/>
          <p:cNvGrpSpPr/>
          <p:nvPr/>
        </p:nvGrpSpPr>
        <p:grpSpPr>
          <a:xfrm>
            <a:off x="4299510" y="3603263"/>
            <a:ext cx="5285461" cy="731520"/>
            <a:chOff x="4299510" y="3603263"/>
            <a:chExt cx="5285461" cy="731520"/>
          </a:xfrm>
        </p:grpSpPr>
        <p:sp>
          <p:nvSpPr>
            <p:cNvPr id="48" name="Oval 47"/>
            <p:cNvSpPr/>
            <p:nvPr/>
          </p:nvSpPr>
          <p:spPr>
            <a:xfrm>
              <a:off x="8853451" y="3603263"/>
              <a:ext cx="731520" cy="7315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Century Gothic"/>
                  <a:cs typeface="Century Gothic"/>
                </a:rPr>
                <a:t>3</a:t>
              </a:r>
            </a:p>
          </p:txBody>
        </p:sp>
        <p:cxnSp>
          <p:nvCxnSpPr>
            <p:cNvPr id="122" name="Straight Connector 121"/>
            <p:cNvCxnSpPr/>
            <p:nvPr/>
          </p:nvCxnSpPr>
          <p:spPr>
            <a:xfrm>
              <a:off x="4299510" y="3943577"/>
              <a:ext cx="4563753" cy="13476"/>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4051036" y="2026224"/>
            <a:ext cx="3815942" cy="985596"/>
            <a:chOff x="4051036" y="2026224"/>
            <a:chExt cx="3815942" cy="985596"/>
          </a:xfrm>
        </p:grpSpPr>
        <p:sp>
          <p:nvSpPr>
            <p:cNvPr id="50" name="Oval 49"/>
            <p:cNvSpPr/>
            <p:nvPr/>
          </p:nvSpPr>
          <p:spPr>
            <a:xfrm>
              <a:off x="7135458" y="2026224"/>
              <a:ext cx="731520" cy="7315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Century Gothic"/>
                  <a:cs typeface="Century Gothic"/>
                </a:rPr>
                <a:t>2</a:t>
              </a:r>
            </a:p>
          </p:txBody>
        </p:sp>
        <p:grpSp>
          <p:nvGrpSpPr>
            <p:cNvPr id="6" name="Group 5"/>
            <p:cNvGrpSpPr/>
            <p:nvPr/>
          </p:nvGrpSpPr>
          <p:grpSpPr>
            <a:xfrm>
              <a:off x="4051036" y="2389171"/>
              <a:ext cx="3178188" cy="622649"/>
              <a:chOff x="6096000" y="1920259"/>
              <a:chExt cx="1072902" cy="622649"/>
            </a:xfrm>
          </p:grpSpPr>
          <p:cxnSp>
            <p:nvCxnSpPr>
              <p:cNvPr id="128" name="Straight Connector 127"/>
              <p:cNvCxnSpPr/>
              <p:nvPr/>
            </p:nvCxnSpPr>
            <p:spPr>
              <a:xfrm flipV="1">
                <a:off x="6096000" y="1920259"/>
                <a:ext cx="0" cy="622649"/>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6096000" y="1920259"/>
                <a:ext cx="1072902" cy="0"/>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grpSp>
      </p:grpSp>
      <p:grpSp>
        <p:nvGrpSpPr>
          <p:cNvPr id="7" name="Group 6"/>
          <p:cNvGrpSpPr/>
          <p:nvPr/>
        </p:nvGrpSpPr>
        <p:grpSpPr>
          <a:xfrm>
            <a:off x="2584926" y="553357"/>
            <a:ext cx="6902202" cy="752023"/>
            <a:chOff x="2584926" y="553357"/>
            <a:chExt cx="6902202" cy="752023"/>
          </a:xfrm>
        </p:grpSpPr>
        <p:sp>
          <p:nvSpPr>
            <p:cNvPr id="49" name="Oval 48"/>
            <p:cNvSpPr/>
            <p:nvPr/>
          </p:nvSpPr>
          <p:spPr>
            <a:xfrm>
              <a:off x="8755608" y="553357"/>
              <a:ext cx="731520" cy="7315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Century Gothic"/>
                  <a:cs typeface="Century Gothic"/>
                </a:rPr>
                <a:t>1</a:t>
              </a:r>
            </a:p>
          </p:txBody>
        </p:sp>
        <p:grpSp>
          <p:nvGrpSpPr>
            <p:cNvPr id="3" name="Group 2"/>
            <p:cNvGrpSpPr/>
            <p:nvPr/>
          </p:nvGrpSpPr>
          <p:grpSpPr>
            <a:xfrm>
              <a:off x="2584926" y="908981"/>
              <a:ext cx="6235801" cy="396399"/>
              <a:chOff x="6096000" y="811291"/>
              <a:chExt cx="3021101" cy="396399"/>
            </a:xfrm>
          </p:grpSpPr>
          <p:cxnSp>
            <p:nvCxnSpPr>
              <p:cNvPr id="136" name="Straight Connector 135"/>
              <p:cNvCxnSpPr/>
              <p:nvPr/>
            </p:nvCxnSpPr>
            <p:spPr>
              <a:xfrm flipV="1">
                <a:off x="6096000" y="827486"/>
                <a:ext cx="0" cy="380204"/>
              </a:xfrm>
              <a:prstGeom prst="line">
                <a:avLst/>
              </a:prstGeom>
              <a:ln w="25400">
                <a:solidFill>
                  <a:srgbClr val="1F497D"/>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6096000" y="811291"/>
                <a:ext cx="302110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46" name="Rectangle 45"/>
          <p:cNvSpPr/>
          <p:nvPr/>
        </p:nvSpPr>
        <p:spPr>
          <a:xfrm>
            <a:off x="133209" y="3176926"/>
            <a:ext cx="3048000" cy="553998"/>
          </a:xfrm>
          <a:prstGeom prst="rect">
            <a:avLst/>
          </a:prstGeom>
        </p:spPr>
        <p:txBody>
          <a:bodyPr wrap="square">
            <a:spAutoFit/>
          </a:bodyPr>
          <a:lstStyle/>
          <a:p>
            <a:pPr algn="ctr"/>
            <a:r>
              <a:rPr lang="en-US" sz="3000" dirty="0">
                <a:latin typeface="Century Gothic"/>
                <a:cs typeface="Century Gothic"/>
              </a:rPr>
              <a:t>Summary</a:t>
            </a:r>
          </a:p>
        </p:txBody>
      </p:sp>
      <p:grpSp>
        <p:nvGrpSpPr>
          <p:cNvPr id="32" name="Группа 1121"/>
          <p:cNvGrpSpPr/>
          <p:nvPr/>
        </p:nvGrpSpPr>
        <p:grpSpPr>
          <a:xfrm>
            <a:off x="6446746" y="10870027"/>
            <a:ext cx="1070559" cy="594755"/>
            <a:chOff x="2457516" y="3363001"/>
            <a:chExt cx="407758" cy="226532"/>
          </a:xfrm>
        </p:grpSpPr>
        <p:sp>
          <p:nvSpPr>
            <p:cNvPr id="33" name="Freeform 1364"/>
            <p:cNvSpPr>
              <a:spLocks/>
            </p:cNvSpPr>
            <p:nvPr/>
          </p:nvSpPr>
          <p:spPr bwMode="auto">
            <a:xfrm>
              <a:off x="2469873" y="3363001"/>
              <a:ext cx="387164" cy="226532"/>
            </a:xfrm>
            <a:custGeom>
              <a:avLst/>
              <a:gdLst>
                <a:gd name="T0" fmla="*/ 0 w 376"/>
                <a:gd name="T1" fmla="*/ 220 h 220"/>
                <a:gd name="T2" fmla="*/ 18 w 376"/>
                <a:gd name="T3" fmla="*/ 220 h 220"/>
                <a:gd name="T4" fmla="*/ 18 w 376"/>
                <a:gd name="T5" fmla="*/ 158 h 220"/>
                <a:gd name="T6" fmla="*/ 56 w 376"/>
                <a:gd name="T7" fmla="*/ 158 h 220"/>
                <a:gd name="T8" fmla="*/ 56 w 376"/>
                <a:gd name="T9" fmla="*/ 220 h 220"/>
                <a:gd name="T10" fmla="*/ 96 w 376"/>
                <a:gd name="T11" fmla="*/ 220 h 220"/>
                <a:gd name="T12" fmla="*/ 96 w 376"/>
                <a:gd name="T13" fmla="*/ 120 h 220"/>
                <a:gd name="T14" fmla="*/ 132 w 376"/>
                <a:gd name="T15" fmla="*/ 120 h 220"/>
                <a:gd name="T16" fmla="*/ 132 w 376"/>
                <a:gd name="T17" fmla="*/ 220 h 220"/>
                <a:gd name="T18" fmla="*/ 172 w 376"/>
                <a:gd name="T19" fmla="*/ 220 h 220"/>
                <a:gd name="T20" fmla="*/ 172 w 376"/>
                <a:gd name="T21" fmla="*/ 82 h 220"/>
                <a:gd name="T22" fmla="*/ 208 w 376"/>
                <a:gd name="T23" fmla="*/ 82 h 220"/>
                <a:gd name="T24" fmla="*/ 208 w 376"/>
                <a:gd name="T25" fmla="*/ 220 h 220"/>
                <a:gd name="T26" fmla="*/ 248 w 376"/>
                <a:gd name="T27" fmla="*/ 220 h 220"/>
                <a:gd name="T28" fmla="*/ 248 w 376"/>
                <a:gd name="T29" fmla="*/ 38 h 220"/>
                <a:gd name="T30" fmla="*/ 286 w 376"/>
                <a:gd name="T31" fmla="*/ 38 h 220"/>
                <a:gd name="T32" fmla="*/ 286 w 376"/>
                <a:gd name="T33" fmla="*/ 220 h 220"/>
                <a:gd name="T34" fmla="*/ 324 w 376"/>
                <a:gd name="T35" fmla="*/ 220 h 220"/>
                <a:gd name="T36" fmla="*/ 324 w 376"/>
                <a:gd name="T37" fmla="*/ 0 h 220"/>
                <a:gd name="T38" fmla="*/ 362 w 376"/>
                <a:gd name="T39" fmla="*/ 0 h 220"/>
                <a:gd name="T40" fmla="*/ 362 w 376"/>
                <a:gd name="T41" fmla="*/ 220 h 220"/>
                <a:gd name="T42" fmla="*/ 376 w 376"/>
                <a:gd name="T43"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6" h="220">
                  <a:moveTo>
                    <a:pt x="0" y="220"/>
                  </a:moveTo>
                  <a:lnTo>
                    <a:pt x="18" y="220"/>
                  </a:lnTo>
                  <a:lnTo>
                    <a:pt x="18" y="158"/>
                  </a:lnTo>
                  <a:lnTo>
                    <a:pt x="56" y="158"/>
                  </a:lnTo>
                  <a:lnTo>
                    <a:pt x="56" y="220"/>
                  </a:lnTo>
                  <a:lnTo>
                    <a:pt x="96" y="220"/>
                  </a:lnTo>
                  <a:lnTo>
                    <a:pt x="96" y="120"/>
                  </a:lnTo>
                  <a:lnTo>
                    <a:pt x="132" y="120"/>
                  </a:lnTo>
                  <a:lnTo>
                    <a:pt x="132" y="220"/>
                  </a:lnTo>
                  <a:lnTo>
                    <a:pt x="172" y="220"/>
                  </a:lnTo>
                  <a:lnTo>
                    <a:pt x="172" y="82"/>
                  </a:lnTo>
                  <a:lnTo>
                    <a:pt x="208" y="82"/>
                  </a:lnTo>
                  <a:lnTo>
                    <a:pt x="208" y="220"/>
                  </a:lnTo>
                  <a:lnTo>
                    <a:pt x="248" y="220"/>
                  </a:lnTo>
                  <a:lnTo>
                    <a:pt x="248" y="38"/>
                  </a:lnTo>
                  <a:lnTo>
                    <a:pt x="286" y="38"/>
                  </a:lnTo>
                  <a:lnTo>
                    <a:pt x="286" y="220"/>
                  </a:lnTo>
                  <a:lnTo>
                    <a:pt x="324" y="220"/>
                  </a:lnTo>
                  <a:lnTo>
                    <a:pt x="324" y="0"/>
                  </a:lnTo>
                  <a:lnTo>
                    <a:pt x="362" y="0"/>
                  </a:lnTo>
                  <a:lnTo>
                    <a:pt x="362" y="220"/>
                  </a:lnTo>
                  <a:lnTo>
                    <a:pt x="376" y="220"/>
                  </a:lnTo>
                </a:path>
              </a:pathLst>
            </a:custGeom>
            <a:noFill/>
            <a:ln w="38100" cap="rnd">
              <a:solidFill>
                <a:schemeClr val="tx2"/>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1365"/>
            <p:cNvSpPr>
              <a:spLocks noChangeShapeType="1"/>
            </p:cNvSpPr>
            <p:nvPr/>
          </p:nvSpPr>
          <p:spPr bwMode="auto">
            <a:xfrm>
              <a:off x="2457516" y="3589533"/>
              <a:ext cx="407758" cy="0"/>
            </a:xfrm>
            <a:prstGeom prst="line">
              <a:avLst/>
            </a:prstGeom>
            <a:noFill/>
            <a:ln w="38100" cap="rnd">
              <a:solidFill>
                <a:schemeClr val="tx2"/>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p:cNvGrpSpPr/>
          <p:nvPr/>
        </p:nvGrpSpPr>
        <p:grpSpPr>
          <a:xfrm>
            <a:off x="2407125" y="4834369"/>
            <a:ext cx="5081409" cy="1310031"/>
            <a:chOff x="2407125" y="4834369"/>
            <a:chExt cx="5081409" cy="1310031"/>
          </a:xfrm>
        </p:grpSpPr>
        <p:grpSp>
          <p:nvGrpSpPr>
            <p:cNvPr id="4" name="Group 3"/>
            <p:cNvGrpSpPr/>
            <p:nvPr/>
          </p:nvGrpSpPr>
          <p:grpSpPr>
            <a:xfrm>
              <a:off x="2407125" y="4835539"/>
              <a:ext cx="4730275" cy="1308861"/>
              <a:chOff x="2407125" y="4835539"/>
              <a:chExt cx="4730275" cy="1308861"/>
            </a:xfrm>
          </p:grpSpPr>
          <p:cxnSp>
            <p:nvCxnSpPr>
              <p:cNvPr id="99" name="Straight Connector 98"/>
              <p:cNvCxnSpPr/>
              <p:nvPr/>
            </p:nvCxnSpPr>
            <p:spPr>
              <a:xfrm>
                <a:off x="2410673" y="5165645"/>
                <a:ext cx="0" cy="978754"/>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407125" y="4835539"/>
                <a:ext cx="4730275" cy="1308861"/>
                <a:chOff x="1879600" y="4737849"/>
                <a:chExt cx="4216400" cy="1308861"/>
              </a:xfrm>
            </p:grpSpPr>
            <p:cxnSp>
              <p:nvCxnSpPr>
                <p:cNvPr id="101" name="Straight Connector 100"/>
                <p:cNvCxnSpPr/>
                <p:nvPr/>
              </p:nvCxnSpPr>
              <p:spPr>
                <a:xfrm>
                  <a:off x="1879600" y="6046709"/>
                  <a:ext cx="4216400"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6096000" y="4737849"/>
                  <a:ext cx="0" cy="1308861"/>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grpSp>
        <p:sp>
          <p:nvSpPr>
            <p:cNvPr id="47" name="Oval 46"/>
            <p:cNvSpPr/>
            <p:nvPr/>
          </p:nvSpPr>
          <p:spPr>
            <a:xfrm>
              <a:off x="6782826" y="4834369"/>
              <a:ext cx="705708" cy="7057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latin typeface="Century Gothic"/>
                  <a:cs typeface="Century Gothic"/>
                </a:rPr>
                <a:t>4</a:t>
              </a:r>
            </a:p>
          </p:txBody>
        </p:sp>
      </p:grpSp>
    </p:spTree>
    <p:extLst>
      <p:ext uri="{BB962C8B-B14F-4D97-AF65-F5344CB8AC3E}">
        <p14:creationId xmlns:p14="http://schemas.microsoft.com/office/powerpoint/2010/main" val="2624015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0"/>
                                  </p:stCondLst>
                                  <p:childTnLst>
                                    <p:animMotion origin="layout" path="M 0.18229 -0.10185 L -2.08333E-6 1.48148E-6 " pathEditMode="relative" rAng="0" ptsTypes="AA">
                                      <p:cBhvr>
                                        <p:cTn id="6" dur="2000" fill="hold"/>
                                        <p:tgtEl>
                                          <p:spTgt spid="15"/>
                                        </p:tgtEl>
                                        <p:attrNameLst>
                                          <p:attrName>ppt_x</p:attrName>
                                          <p:attrName>ppt_y</p:attrName>
                                        </p:attrNameLst>
                                      </p:cBhvr>
                                      <p:rCtr x="-9115" y="5093"/>
                                    </p:animMotion>
                                  </p:childTnLst>
                                </p:cTn>
                              </p:par>
                              <p:par>
                                <p:cTn id="7" presetID="0" presetClass="path" presetSubtype="0" accel="50000" decel="50000" fill="hold" grpId="0" nodeType="withEffect">
                                  <p:stCondLst>
                                    <p:cond delay="0"/>
                                  </p:stCondLst>
                                  <p:childTnLst>
                                    <p:animMotion origin="layout" path="M 0.05078 -0.21759 L -6.25E-7 -3.7037E-7 " pathEditMode="relative" ptsTypes="AA">
                                      <p:cBhvr>
                                        <p:cTn id="8" dur="2000" fill="hold"/>
                                        <p:tgtEl>
                                          <p:spTgt spid="17"/>
                                        </p:tgtEl>
                                        <p:attrNameLst>
                                          <p:attrName>ppt_x</p:attrName>
                                          <p:attrName>ppt_y</p:attrName>
                                        </p:attrNameLst>
                                      </p:cBhvr>
                                    </p:animMotion>
                                  </p:childTnLst>
                                </p:cTn>
                              </p:par>
                              <p:par>
                                <p:cTn id="9" presetID="0" presetClass="path" presetSubtype="0" accel="50000" decel="50000" fill="hold" grpId="0" nodeType="withEffect">
                                  <p:stCondLst>
                                    <p:cond delay="0"/>
                                  </p:stCondLst>
                                  <p:childTnLst>
                                    <p:animMotion origin="layout" path="M 0.10155 0.09722 L -6.25E-6 7.40741E-7 " pathEditMode="relative" ptsTypes="AA">
                                      <p:cBhvr>
                                        <p:cTn id="10" dur="2000" fill="hold"/>
                                        <p:tgtEl>
                                          <p:spTgt spid="18"/>
                                        </p:tgtEl>
                                        <p:attrNameLst>
                                          <p:attrName>ppt_x</p:attrName>
                                          <p:attrName>ppt_y</p:attrName>
                                        </p:attrNameLst>
                                      </p:cBhvr>
                                    </p:animMotion>
                                  </p:childTnLst>
                                </p:cTn>
                              </p:par>
                              <p:par>
                                <p:cTn id="11" presetID="0" presetClass="path" presetSubtype="0" accel="50000" decel="50000" fill="hold" grpId="0" nodeType="withEffect">
                                  <p:stCondLst>
                                    <p:cond delay="0"/>
                                  </p:stCondLst>
                                  <p:childTnLst>
                                    <p:animMotion origin="layout" path="M 0.08854 0.18518 L 3.33333E-6 -7.03704E-6 " pathEditMode="relative" ptsTypes="AA">
                                      <p:cBhvr>
                                        <p:cTn id="12" dur="2000" fill="hold"/>
                                        <p:tgtEl>
                                          <p:spTgt spid="14"/>
                                        </p:tgtEl>
                                        <p:attrNameLst>
                                          <p:attrName>ppt_x</p:attrName>
                                          <p:attrName>ppt_y</p:attrName>
                                        </p:attrNameLst>
                                      </p:cBhvr>
                                    </p:animMotion>
                                  </p:childTnLst>
                                </p:cTn>
                              </p:par>
                              <p:par>
                                <p:cTn id="13" presetID="12" presetClass="entr" presetSubtype="8"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1500"/>
                                        <p:tgtEl>
                                          <p:spTgt spid="46"/>
                                        </p:tgtEl>
                                        <p:attrNameLst>
                                          <p:attrName>ppt_x</p:attrName>
                                        </p:attrNameLst>
                                      </p:cBhvr>
                                      <p:tavLst>
                                        <p:tav tm="0">
                                          <p:val>
                                            <p:strVal val="#ppt_x-#ppt_w*1.125000"/>
                                          </p:val>
                                        </p:tav>
                                        <p:tav tm="100000">
                                          <p:val>
                                            <p:strVal val="#ppt_x"/>
                                          </p:val>
                                        </p:tav>
                                      </p:tavLst>
                                    </p:anim>
                                    <p:animEffect transition="in" filter="wipe(right)">
                                      <p:cBhvr>
                                        <p:cTn id="16" dur="1500"/>
                                        <p:tgtEl>
                                          <p:spTgt spid="46"/>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1500"/>
                                        <p:tgtEl>
                                          <p:spTgt spid="2"/>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down)">
                                      <p:cBhvr>
                                        <p:cTn id="23" dur="1500"/>
                                        <p:tgtEl>
                                          <p:spTgt spid="16"/>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down)">
                                      <p:cBhvr>
                                        <p:cTn id="26" dur="1500"/>
                                        <p:tgtEl>
                                          <p:spTgt spid="12"/>
                                        </p:tgtEl>
                                      </p:cBhvr>
                                    </p:animEffect>
                                  </p:childTnLst>
                                </p:cTn>
                              </p:par>
                              <p:par>
                                <p:cTn id="27" presetID="12" presetClass="entr" presetSubtype="8"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1500"/>
                                        <p:tgtEl>
                                          <p:spTgt spid="7"/>
                                        </p:tgtEl>
                                        <p:attrNameLst>
                                          <p:attrName>ppt_x</p:attrName>
                                        </p:attrNameLst>
                                      </p:cBhvr>
                                      <p:tavLst>
                                        <p:tav tm="0">
                                          <p:val>
                                            <p:strVal val="#ppt_x-#ppt_w*1.125000"/>
                                          </p:val>
                                        </p:tav>
                                        <p:tav tm="100000">
                                          <p:val>
                                            <p:strVal val="#ppt_x"/>
                                          </p:val>
                                        </p:tav>
                                      </p:tavLst>
                                    </p:anim>
                                    <p:animEffect transition="in" filter="wipe(right)">
                                      <p:cBhvr>
                                        <p:cTn id="30" dur="1500"/>
                                        <p:tgtEl>
                                          <p:spTgt spid="7"/>
                                        </p:tgtEl>
                                      </p:cBhvr>
                                    </p:animEffect>
                                  </p:childTnLst>
                                </p:cTn>
                              </p:par>
                              <p:par>
                                <p:cTn id="31" presetID="12" presetClass="entr" presetSubtype="8"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1500"/>
                                        <p:tgtEl>
                                          <p:spTgt spid="8"/>
                                        </p:tgtEl>
                                        <p:attrNameLst>
                                          <p:attrName>ppt_x</p:attrName>
                                        </p:attrNameLst>
                                      </p:cBhvr>
                                      <p:tavLst>
                                        <p:tav tm="0">
                                          <p:val>
                                            <p:strVal val="#ppt_x-#ppt_w*1.125000"/>
                                          </p:val>
                                        </p:tav>
                                        <p:tav tm="100000">
                                          <p:val>
                                            <p:strVal val="#ppt_x"/>
                                          </p:val>
                                        </p:tav>
                                      </p:tavLst>
                                    </p:anim>
                                    <p:animEffect transition="in" filter="wipe(right)">
                                      <p:cBhvr>
                                        <p:cTn id="34" dur="1500"/>
                                        <p:tgtEl>
                                          <p:spTgt spid="8"/>
                                        </p:tgtEl>
                                      </p:cBhvr>
                                    </p:animEffect>
                                  </p:childTnLst>
                                </p:cTn>
                              </p:par>
                              <p:par>
                                <p:cTn id="35" presetID="12" presetClass="entr" presetSubtype="8"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1500"/>
                                        <p:tgtEl>
                                          <p:spTgt spid="9"/>
                                        </p:tgtEl>
                                        <p:attrNameLst>
                                          <p:attrName>ppt_x</p:attrName>
                                        </p:attrNameLst>
                                      </p:cBhvr>
                                      <p:tavLst>
                                        <p:tav tm="0">
                                          <p:val>
                                            <p:strVal val="#ppt_x-#ppt_w*1.125000"/>
                                          </p:val>
                                        </p:tav>
                                        <p:tav tm="100000">
                                          <p:val>
                                            <p:strVal val="#ppt_x"/>
                                          </p:val>
                                        </p:tav>
                                      </p:tavLst>
                                    </p:anim>
                                    <p:animEffect transition="in" filter="wipe(right)">
                                      <p:cBhvr>
                                        <p:cTn id="38" dur="1500"/>
                                        <p:tgtEl>
                                          <p:spTgt spid="9"/>
                                        </p:tgtEl>
                                      </p:cBhvr>
                                    </p:animEffect>
                                  </p:childTnLst>
                                </p:cTn>
                              </p:par>
                              <p:par>
                                <p:cTn id="39" presetID="12" presetClass="entr" presetSubtype="8"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1500"/>
                                        <p:tgtEl>
                                          <p:spTgt spid="10"/>
                                        </p:tgtEl>
                                        <p:attrNameLst>
                                          <p:attrName>ppt_x</p:attrName>
                                        </p:attrNameLst>
                                      </p:cBhvr>
                                      <p:tavLst>
                                        <p:tav tm="0">
                                          <p:val>
                                            <p:strVal val="#ppt_x-#ppt_w*1.125000"/>
                                          </p:val>
                                        </p:tav>
                                        <p:tav tm="100000">
                                          <p:val>
                                            <p:strVal val="#ppt_x"/>
                                          </p:val>
                                        </p:tav>
                                      </p:tavLst>
                                    </p:anim>
                                    <p:animEffect transition="in" filter="wipe(right)">
                                      <p:cBhvr>
                                        <p:cTn id="42" dur="1500"/>
                                        <p:tgtEl>
                                          <p:spTgt spid="10"/>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wipe(left)">
                                      <p:cBhvr>
                                        <p:cTn id="45" dur="1500"/>
                                        <p:tgtEl>
                                          <p:spTgt spid="53"/>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52"/>
                                        </p:tgtEl>
                                        <p:attrNameLst>
                                          <p:attrName>style.visibility</p:attrName>
                                        </p:attrNameLst>
                                      </p:cBhvr>
                                      <p:to>
                                        <p:strVal val="visible"/>
                                      </p:to>
                                    </p:set>
                                    <p:animEffect transition="in" filter="wipe(left)">
                                      <p:cBhvr>
                                        <p:cTn id="48" dur="1500"/>
                                        <p:tgtEl>
                                          <p:spTgt spid="52"/>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left)">
                                      <p:cBhvr>
                                        <p:cTn id="51" dur="1500"/>
                                        <p:tgtEl>
                                          <p:spTgt spid="55"/>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wipe(left)">
                                      <p:cBhvr>
                                        <p:cTn id="54" dur="1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animBg="1"/>
      <p:bldP spid="15" grpId="0" animBg="1"/>
      <p:bldP spid="18" grpId="0" animBg="1"/>
      <p:bldP spid="2" grpId="0" animBg="1"/>
      <p:bldP spid="12" grpId="0" animBg="1"/>
      <p:bldP spid="16" grpId="0" animBg="1"/>
      <p:bldP spid="52" grpId="0"/>
      <p:bldP spid="54" grpId="0"/>
      <p:bldP spid="53" grpId="0"/>
      <p:bldP spid="55" grpId="0"/>
      <p:bldP spid="4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amuel-zeller-34751-unsplash.jpg"/>
          <p:cNvPicPr>
            <a:picLocks noChangeAspect="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22221" r="13849" b="17306"/>
          <a:stretch/>
        </p:blipFill>
        <p:spPr>
          <a:xfrm>
            <a:off x="0" y="0"/>
            <a:ext cx="5969000" cy="6858000"/>
          </a:xfrm>
          <a:prstGeom prst="rect">
            <a:avLst/>
          </a:prstGeom>
        </p:spPr>
      </p:pic>
      <p:pic>
        <p:nvPicPr>
          <p:cNvPr id="6" name="Picture 5" descr="Untitled-1.psd"/>
          <p:cNvPicPr>
            <a:picLocks noChangeAspect="1"/>
          </p:cNvPicPr>
          <p:nvPr/>
        </p:nvPicPr>
        <p:blipFill rotWithShape="1">
          <a:blip r:embed="rId4">
            <a:extLst>
              <a:ext uri="{28A0092B-C50C-407E-A947-70E740481C1C}">
                <a14:useLocalDpi xmlns:a14="http://schemas.microsoft.com/office/drawing/2010/main" val="0"/>
              </a:ext>
            </a:extLst>
          </a:blip>
          <a:srcRect t="2941"/>
          <a:stretch/>
        </p:blipFill>
        <p:spPr>
          <a:xfrm flipH="1">
            <a:off x="0" y="0"/>
            <a:ext cx="12192000" cy="6858000"/>
          </a:xfrm>
          <a:prstGeom prst="rect">
            <a:avLst/>
          </a:prstGeom>
        </p:spPr>
      </p:pic>
      <p:sp>
        <p:nvSpPr>
          <p:cNvPr id="24" name="TextBox 23"/>
          <p:cNvSpPr txBox="1"/>
          <p:nvPr/>
        </p:nvSpPr>
        <p:spPr>
          <a:xfrm>
            <a:off x="6915683" y="2817648"/>
            <a:ext cx="4735413" cy="523220"/>
          </a:xfrm>
          <a:prstGeom prst="rect">
            <a:avLst/>
          </a:prstGeom>
          <a:noFill/>
        </p:spPr>
        <p:txBody>
          <a:bodyPr wrap="square" lIns="0" tIns="0" rIns="0" bIns="0" rtlCol="0">
            <a:spAutoFit/>
          </a:bodyPr>
          <a:lstStyle/>
          <a:p>
            <a:pPr algn="ctr"/>
            <a:r>
              <a:rPr lang="en-US" sz="3400" dirty="0">
                <a:latin typeface="Century Gothic"/>
                <a:cs typeface="Century Gothic"/>
              </a:rPr>
              <a:t>Thank You </a:t>
            </a:r>
          </a:p>
        </p:txBody>
      </p:sp>
      <p:grpSp>
        <p:nvGrpSpPr>
          <p:cNvPr id="9" name="Group 8"/>
          <p:cNvGrpSpPr/>
          <p:nvPr/>
        </p:nvGrpSpPr>
        <p:grpSpPr>
          <a:xfrm flipH="1">
            <a:off x="-3518479" y="-1606646"/>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flipH="1">
            <a:off x="-1918886" y="-634749"/>
            <a:ext cx="8207966"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Tree>
    <p:extLst>
      <p:ext uri="{BB962C8B-B14F-4D97-AF65-F5344CB8AC3E}">
        <p14:creationId xmlns:p14="http://schemas.microsoft.com/office/powerpoint/2010/main" val="3103359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6" presetClass="emph" presetSubtype="0" fill="hold" nodeType="withEffect">
                                  <p:stCondLst>
                                    <p:cond delay="0"/>
                                  </p:stCondLst>
                                  <p:childTnLst>
                                    <p:animScale>
                                      <p:cBhvr>
                                        <p:cTn id="12" dur="10000" fill="hold"/>
                                        <p:tgtEl>
                                          <p:spTgt spid="8"/>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p:cNvSpPr/>
          <p:nvPr/>
        </p:nvSpPr>
        <p:spPr>
          <a:xfrm flipH="1">
            <a:off x="3321389" y="4150984"/>
            <a:ext cx="2794590" cy="2031325"/>
          </a:xfrm>
          <a:prstGeom prst="rect">
            <a:avLst/>
          </a:prstGeom>
          <a:effectLst/>
        </p:spPr>
        <p:txBody>
          <a:bodyPr wrap="square">
            <a:spAutoFit/>
          </a:bodyPr>
          <a:lstStyle/>
          <a:p>
            <a:pPr marL="285750" indent="-285750">
              <a:buFont typeface="Arial"/>
              <a:buChar char="•"/>
            </a:pPr>
            <a:r>
              <a:rPr lang="en-US" sz="1400" dirty="0">
                <a:latin typeface="Century Gothic"/>
                <a:cs typeface="Century Gothic"/>
              </a:rPr>
              <a:t>Does the management make rational decision</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Are they honest and candid about failures and successes</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Do they own a stake in the business</a:t>
            </a:r>
          </a:p>
        </p:txBody>
      </p:sp>
      <p:sp>
        <p:nvSpPr>
          <p:cNvPr id="50" name="Rectangle 49"/>
          <p:cNvSpPr/>
          <p:nvPr/>
        </p:nvSpPr>
        <p:spPr>
          <a:xfrm flipH="1">
            <a:off x="6685523" y="4135109"/>
            <a:ext cx="2423197" cy="3323987"/>
          </a:xfrm>
          <a:prstGeom prst="rect">
            <a:avLst/>
          </a:prstGeom>
          <a:effectLst/>
        </p:spPr>
        <p:txBody>
          <a:bodyPr wrap="square">
            <a:spAutoFit/>
          </a:bodyPr>
          <a:lstStyle/>
          <a:p>
            <a:pPr marL="285750" indent="-285750">
              <a:buFont typeface="Arial"/>
              <a:buChar char="•"/>
            </a:pPr>
            <a:r>
              <a:rPr lang="en-US" sz="1400" dirty="0">
                <a:latin typeface="Century Gothic"/>
                <a:cs typeface="Century Gothic"/>
              </a:rPr>
              <a:t>Does the business generate high ROE</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Does it have consistent growth in earnings</a:t>
            </a:r>
          </a:p>
          <a:p>
            <a:pPr marL="285750" indent="-285750">
              <a:buFont typeface="Arial"/>
              <a:buChar char="•"/>
            </a:pPr>
            <a:endParaRPr lang="en-US" sz="1400" dirty="0">
              <a:latin typeface="Century Gothic"/>
              <a:cs typeface="Century Gothic"/>
            </a:endParaRPr>
          </a:p>
          <a:p>
            <a:pPr marL="285750" indent="-285750">
              <a:buFont typeface="Arial"/>
              <a:buChar char="•"/>
            </a:pPr>
            <a:r>
              <a:rPr lang="en-US" sz="1400" dirty="0">
                <a:latin typeface="Century Gothic"/>
                <a:cs typeface="Century Gothic"/>
              </a:rPr>
              <a:t>Consistent and increasing Cash from OPS and CAPEX</a:t>
            </a:r>
          </a:p>
          <a:p>
            <a:pPr marL="285750" indent="-285750">
              <a:buFont typeface="Arial"/>
              <a:buChar char="•"/>
            </a:pPr>
            <a:endParaRPr lang="en-US" sz="1400" dirty="0">
              <a:latin typeface="Century Gothic"/>
              <a:cs typeface="Century Gothic"/>
            </a:endParaRPr>
          </a:p>
          <a:p>
            <a:pPr marL="285750" indent="-285750">
              <a:buFont typeface="Arial"/>
              <a:buChar char="•"/>
            </a:pPr>
            <a:r>
              <a:rPr lang="en-US" sz="1400" dirty="0">
                <a:latin typeface="Century Gothic"/>
                <a:cs typeface="Century Gothic"/>
              </a:rPr>
              <a:t>Robust Balance sheet</a:t>
            </a:r>
          </a:p>
          <a:p>
            <a:pPr marL="285750" indent="-285750">
              <a:buFont typeface="Arial"/>
              <a:buChar char="•"/>
            </a:pPr>
            <a:endParaRPr lang="en-US" sz="1400" dirty="0">
              <a:latin typeface="Century Gothic"/>
              <a:cs typeface="Century Gothic"/>
            </a:endParaRPr>
          </a:p>
          <a:p>
            <a:pPr marL="285750" indent="-285750">
              <a:buFont typeface="Arial"/>
              <a:buChar char="•"/>
            </a:pPr>
            <a:endParaRPr lang="en-US" sz="1400" dirty="0">
              <a:latin typeface="Century Gothic"/>
              <a:cs typeface="Century Gothic"/>
            </a:endParaRPr>
          </a:p>
          <a:p>
            <a:pPr marL="285750" indent="-285750">
              <a:buFont typeface="Arial"/>
              <a:buChar char="•"/>
            </a:pPr>
            <a:endParaRPr lang="en-US" sz="1400" dirty="0">
              <a:latin typeface="Century Gothic"/>
              <a:cs typeface="Century Gothic"/>
            </a:endParaRPr>
          </a:p>
        </p:txBody>
      </p:sp>
      <p:sp>
        <p:nvSpPr>
          <p:cNvPr id="51" name="Rectangle 50"/>
          <p:cNvSpPr/>
          <p:nvPr/>
        </p:nvSpPr>
        <p:spPr>
          <a:xfrm flipH="1">
            <a:off x="182751" y="4155891"/>
            <a:ext cx="2501260" cy="2246769"/>
          </a:xfrm>
          <a:prstGeom prst="rect">
            <a:avLst/>
          </a:prstGeom>
          <a:effectLst/>
        </p:spPr>
        <p:txBody>
          <a:bodyPr wrap="square">
            <a:spAutoFit/>
          </a:bodyPr>
          <a:lstStyle/>
          <a:p>
            <a:pPr marL="285750" indent="-285750">
              <a:buFont typeface="Arial"/>
              <a:buChar char="•"/>
            </a:pPr>
            <a:r>
              <a:rPr lang="en-US" sz="1400" dirty="0">
                <a:latin typeface="Century Gothic"/>
                <a:cs typeface="Century Gothic"/>
              </a:rPr>
              <a:t>Have an easy to understand business  mode</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Consistent and profitable operating history</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Have favorable long term prospects</a:t>
            </a:r>
          </a:p>
        </p:txBody>
      </p:sp>
      <p:cxnSp>
        <p:nvCxnSpPr>
          <p:cNvPr id="52" name="Straight Connector 51"/>
          <p:cNvCxnSpPr/>
          <p:nvPr/>
        </p:nvCxnSpPr>
        <p:spPr>
          <a:xfrm flipH="1">
            <a:off x="5020" y="1569892"/>
            <a:ext cx="12181961" cy="0"/>
          </a:xfrm>
          <a:prstGeom prst="line">
            <a:avLst/>
          </a:prstGeom>
          <a:ln w="6350" cap="rnd">
            <a:gradFill flip="none" rotWithShape="1">
              <a:gsLst>
                <a:gs pos="19000">
                  <a:schemeClr val="accent5"/>
                </a:gs>
                <a:gs pos="76000">
                  <a:schemeClr val="accent3"/>
                </a:gs>
                <a:gs pos="48000">
                  <a:schemeClr val="accent2"/>
                </a:gs>
              </a:gsLst>
              <a:lin ang="14520000" scaled="0"/>
              <a:tileRect/>
            </a:gradFill>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107391" y="2487116"/>
            <a:ext cx="1426270" cy="1424511"/>
          </a:xfrm>
          <a:prstGeom prst="rect">
            <a:avLst/>
          </a:prstGeom>
          <a:noFill/>
          <a:ln w="635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sp>
        <p:nvSpPr>
          <p:cNvPr id="47" name="Rectangle 46"/>
          <p:cNvSpPr/>
          <p:nvPr/>
        </p:nvSpPr>
        <p:spPr>
          <a:xfrm>
            <a:off x="6999449" y="2577591"/>
            <a:ext cx="1442326" cy="1446261"/>
          </a:xfrm>
          <a:prstGeom prst="rect">
            <a:avLst/>
          </a:prstGeom>
          <a:solidFill>
            <a:schemeClr val="accent3"/>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sp>
        <p:nvSpPr>
          <p:cNvPr id="37" name="Rectangle 36"/>
          <p:cNvSpPr/>
          <p:nvPr/>
        </p:nvSpPr>
        <p:spPr>
          <a:xfrm>
            <a:off x="615162" y="2507898"/>
            <a:ext cx="1426270" cy="1424511"/>
          </a:xfrm>
          <a:prstGeom prst="rect">
            <a:avLst/>
          </a:prstGeom>
          <a:noFill/>
          <a:ln w="635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sp>
        <p:nvSpPr>
          <p:cNvPr id="38" name="Rectangle 37"/>
          <p:cNvSpPr/>
          <p:nvPr/>
        </p:nvSpPr>
        <p:spPr>
          <a:xfrm>
            <a:off x="507220" y="2598373"/>
            <a:ext cx="1442326" cy="1446261"/>
          </a:xfrm>
          <a:prstGeom prst="rect">
            <a:avLst/>
          </a:prstGeom>
          <a:solidFill>
            <a:srgbClr val="00A39A"/>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cxnSp>
        <p:nvCxnSpPr>
          <p:cNvPr id="80" name="Straight Arrow Connector 79"/>
          <p:cNvCxnSpPr/>
          <p:nvPr/>
        </p:nvCxnSpPr>
        <p:spPr>
          <a:xfrm flipV="1">
            <a:off x="4773148" y="1653798"/>
            <a:ext cx="0" cy="1092338"/>
          </a:xfrm>
          <a:prstGeom prst="straightConnector1">
            <a:avLst/>
          </a:prstGeom>
          <a:ln w="6350" cap="rnd">
            <a:solidFill>
              <a:srgbClr val="00A5D3"/>
            </a:solidFill>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78" name="Rectangle 77"/>
          <p:cNvSpPr/>
          <p:nvPr/>
        </p:nvSpPr>
        <p:spPr>
          <a:xfrm>
            <a:off x="3764165" y="2487116"/>
            <a:ext cx="1426270" cy="1424511"/>
          </a:xfrm>
          <a:prstGeom prst="rect">
            <a:avLst/>
          </a:prstGeom>
          <a:noFill/>
          <a:ln w="6350">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grpSp>
        <p:nvGrpSpPr>
          <p:cNvPr id="2" name="Group 1"/>
          <p:cNvGrpSpPr/>
          <p:nvPr/>
        </p:nvGrpSpPr>
        <p:grpSpPr>
          <a:xfrm>
            <a:off x="3593363" y="2577591"/>
            <a:ext cx="1568058" cy="1446261"/>
            <a:chOff x="1442011" y="2826380"/>
            <a:chExt cx="1568058" cy="1446261"/>
          </a:xfrm>
        </p:grpSpPr>
        <p:sp>
          <p:nvSpPr>
            <p:cNvPr id="79" name="Rectangle 78"/>
            <p:cNvSpPr/>
            <p:nvPr/>
          </p:nvSpPr>
          <p:spPr>
            <a:xfrm>
              <a:off x="1504873" y="2826380"/>
              <a:ext cx="1442327" cy="1446261"/>
            </a:xfrm>
            <a:prstGeom prst="rect">
              <a:avLst/>
            </a:prstGeom>
            <a:solidFill>
              <a:srgbClr val="00A5D3"/>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sp>
          <p:nvSpPr>
            <p:cNvPr id="84" name="TextBox 83"/>
            <p:cNvSpPr txBox="1"/>
            <p:nvPr/>
          </p:nvSpPr>
          <p:spPr>
            <a:xfrm>
              <a:off x="1442011" y="3378277"/>
              <a:ext cx="1568058" cy="338554"/>
            </a:xfrm>
            <a:prstGeom prst="rect">
              <a:avLst/>
            </a:prstGeom>
            <a:noFill/>
          </p:spPr>
          <p:txBody>
            <a:bodyPr wrap="none" rtlCol="0">
              <a:spAutoFit/>
            </a:bodyPr>
            <a:lstStyle/>
            <a:p>
              <a:pPr algn="ctr"/>
              <a:r>
                <a:rPr lang="en-US" sz="1600" dirty="0">
                  <a:solidFill>
                    <a:schemeClr val="bg1"/>
                  </a:solidFill>
                  <a:latin typeface="Century Gothic"/>
                  <a:cs typeface="Century Gothic"/>
                </a:rPr>
                <a:t>Management</a:t>
              </a:r>
            </a:p>
          </p:txBody>
        </p:sp>
      </p:grpSp>
      <p:sp>
        <p:nvSpPr>
          <p:cNvPr id="6" name="Oval 5"/>
          <p:cNvSpPr/>
          <p:nvPr/>
        </p:nvSpPr>
        <p:spPr>
          <a:xfrm>
            <a:off x="4675477" y="1505816"/>
            <a:ext cx="174625" cy="174625"/>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1528682" y="1505816"/>
            <a:ext cx="174625" cy="1261102"/>
            <a:chOff x="6174798" y="1471468"/>
            <a:chExt cx="174625" cy="1261102"/>
          </a:xfrm>
        </p:grpSpPr>
        <p:cxnSp>
          <p:nvCxnSpPr>
            <p:cNvPr id="39" name="Straight Arrow Connector 38"/>
            <p:cNvCxnSpPr/>
            <p:nvPr/>
          </p:nvCxnSpPr>
          <p:spPr>
            <a:xfrm flipV="1">
              <a:off x="6270259" y="1640232"/>
              <a:ext cx="0" cy="1092338"/>
            </a:xfrm>
            <a:prstGeom prst="straightConnector1">
              <a:avLst/>
            </a:prstGeom>
            <a:ln w="6350" cap="rnd">
              <a:solidFill>
                <a:schemeClr val="accent2"/>
              </a:solidFill>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57" name="Oval 56"/>
            <p:cNvSpPr/>
            <p:nvPr/>
          </p:nvSpPr>
          <p:spPr>
            <a:xfrm>
              <a:off x="6174798" y="1471468"/>
              <a:ext cx="174625" cy="174625"/>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 name="Group 7"/>
          <p:cNvGrpSpPr/>
          <p:nvPr/>
        </p:nvGrpSpPr>
        <p:grpSpPr>
          <a:xfrm>
            <a:off x="8031279" y="1487343"/>
            <a:ext cx="174625" cy="1258792"/>
            <a:chOff x="9686925" y="1473777"/>
            <a:chExt cx="174625" cy="1258792"/>
          </a:xfrm>
        </p:grpSpPr>
        <p:cxnSp>
          <p:nvCxnSpPr>
            <p:cNvPr id="48" name="Straight Arrow Connector 47"/>
            <p:cNvCxnSpPr/>
            <p:nvPr/>
          </p:nvCxnSpPr>
          <p:spPr>
            <a:xfrm flipV="1">
              <a:off x="9772018" y="1640232"/>
              <a:ext cx="0" cy="1092337"/>
            </a:xfrm>
            <a:prstGeom prst="straightConnector1">
              <a:avLst/>
            </a:prstGeom>
            <a:ln w="6350" cap="rnd">
              <a:solidFill>
                <a:schemeClr val="accent3"/>
              </a:solidFill>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9686925" y="1473777"/>
              <a:ext cx="174625" cy="174625"/>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0" name="Rectangle 59"/>
          <p:cNvSpPr/>
          <p:nvPr/>
        </p:nvSpPr>
        <p:spPr>
          <a:xfrm>
            <a:off x="1680311" y="316522"/>
            <a:ext cx="8754452" cy="615553"/>
          </a:xfrm>
          <a:prstGeom prst="rect">
            <a:avLst/>
          </a:prstGeom>
        </p:spPr>
        <p:txBody>
          <a:bodyPr wrap="square">
            <a:spAutoFit/>
          </a:bodyPr>
          <a:lstStyle/>
          <a:p>
            <a:pPr algn="ctr"/>
            <a:r>
              <a:rPr lang="en-US" sz="3400" dirty="0">
                <a:latin typeface="Century Gothic"/>
                <a:cs typeface="Century Gothic"/>
              </a:rPr>
              <a:t>Investment Tenets</a:t>
            </a:r>
            <a:endParaRPr lang="en-US" sz="3400" dirty="0">
              <a:solidFill>
                <a:schemeClr val="tx1">
                  <a:lumMod val="65000"/>
                  <a:lumOff val="35000"/>
                </a:schemeClr>
              </a:solidFill>
              <a:latin typeface="Century Gothic"/>
              <a:cs typeface="Century Gothic"/>
            </a:endParaRPr>
          </a:p>
        </p:txBody>
      </p:sp>
      <p:sp>
        <p:nvSpPr>
          <p:cNvPr id="30" name="Rectangle 29">
            <a:extLst>
              <a:ext uri="{FF2B5EF4-FFF2-40B4-BE49-F238E27FC236}">
                <a16:creationId xmlns:a16="http://schemas.microsoft.com/office/drawing/2014/main" id="{BC39A4CE-BA0D-48D7-9F89-506E6DBC68E7}"/>
              </a:ext>
            </a:extLst>
          </p:cNvPr>
          <p:cNvSpPr/>
          <p:nvPr/>
        </p:nvSpPr>
        <p:spPr>
          <a:xfrm>
            <a:off x="10058189" y="2487116"/>
            <a:ext cx="1426270" cy="1424511"/>
          </a:xfrm>
          <a:prstGeom prst="rect">
            <a:avLst/>
          </a:prstGeom>
          <a:noFill/>
          <a:ln w="6350">
            <a:solidFill>
              <a:srgbClr val="0020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sp>
        <p:nvSpPr>
          <p:cNvPr id="32" name="Rectangle 31">
            <a:extLst>
              <a:ext uri="{FF2B5EF4-FFF2-40B4-BE49-F238E27FC236}">
                <a16:creationId xmlns:a16="http://schemas.microsoft.com/office/drawing/2014/main" id="{14F2DB86-8408-47C8-AB57-8694765623A3}"/>
              </a:ext>
            </a:extLst>
          </p:cNvPr>
          <p:cNvSpPr/>
          <p:nvPr/>
        </p:nvSpPr>
        <p:spPr>
          <a:xfrm>
            <a:off x="9950247" y="2577591"/>
            <a:ext cx="1442326" cy="1446261"/>
          </a:xfrm>
          <a:prstGeom prst="rect">
            <a:avLst/>
          </a:prstGeom>
          <a:solidFill>
            <a:schemeClr val="accent6">
              <a:lumMod val="7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800" dirty="0">
              <a:latin typeface="Century Gothic"/>
              <a:cs typeface="Century Gothic"/>
            </a:endParaRPr>
          </a:p>
        </p:txBody>
      </p:sp>
      <p:grpSp>
        <p:nvGrpSpPr>
          <p:cNvPr id="36" name="Group 35">
            <a:extLst>
              <a:ext uri="{FF2B5EF4-FFF2-40B4-BE49-F238E27FC236}">
                <a16:creationId xmlns:a16="http://schemas.microsoft.com/office/drawing/2014/main" id="{B20027B8-4ED4-4B6C-B29B-E94B107DF9EB}"/>
              </a:ext>
            </a:extLst>
          </p:cNvPr>
          <p:cNvGrpSpPr/>
          <p:nvPr/>
        </p:nvGrpSpPr>
        <p:grpSpPr>
          <a:xfrm>
            <a:off x="10982077" y="1487343"/>
            <a:ext cx="174625" cy="1258792"/>
            <a:chOff x="9686925" y="1473777"/>
            <a:chExt cx="174625" cy="1258792"/>
          </a:xfrm>
        </p:grpSpPr>
        <p:cxnSp>
          <p:nvCxnSpPr>
            <p:cNvPr id="40" name="Straight Arrow Connector 39">
              <a:extLst>
                <a:ext uri="{FF2B5EF4-FFF2-40B4-BE49-F238E27FC236}">
                  <a16:creationId xmlns:a16="http://schemas.microsoft.com/office/drawing/2014/main" id="{AF84E474-0DD9-45CC-9773-BB35F63C3F77}"/>
                </a:ext>
              </a:extLst>
            </p:cNvPr>
            <p:cNvCxnSpPr/>
            <p:nvPr/>
          </p:nvCxnSpPr>
          <p:spPr>
            <a:xfrm flipV="1">
              <a:off x="9772018" y="1640232"/>
              <a:ext cx="0" cy="1092337"/>
            </a:xfrm>
            <a:prstGeom prst="straightConnector1">
              <a:avLst/>
            </a:prstGeom>
            <a:ln w="6350" cap="rnd">
              <a:solidFill>
                <a:srgbClr val="002060"/>
              </a:solidFill>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D34FD614-2E64-459A-B70A-87FB44B0A411}"/>
                </a:ext>
              </a:extLst>
            </p:cNvPr>
            <p:cNvSpPr/>
            <p:nvPr/>
          </p:nvSpPr>
          <p:spPr>
            <a:xfrm>
              <a:off x="9686925" y="1473777"/>
              <a:ext cx="174625" cy="174625"/>
            </a:xfrm>
            <a:prstGeom prst="ellipse">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2" name="TextBox 41">
            <a:extLst>
              <a:ext uri="{FF2B5EF4-FFF2-40B4-BE49-F238E27FC236}">
                <a16:creationId xmlns:a16="http://schemas.microsoft.com/office/drawing/2014/main" id="{2E23B62E-9685-4333-ADD8-91FAD9FC57A6}"/>
              </a:ext>
            </a:extLst>
          </p:cNvPr>
          <p:cNvSpPr txBox="1"/>
          <p:nvPr/>
        </p:nvSpPr>
        <p:spPr>
          <a:xfrm>
            <a:off x="744118" y="3152226"/>
            <a:ext cx="968535" cy="338554"/>
          </a:xfrm>
          <a:prstGeom prst="rect">
            <a:avLst/>
          </a:prstGeom>
          <a:noFill/>
        </p:spPr>
        <p:txBody>
          <a:bodyPr wrap="none" rtlCol="0">
            <a:spAutoFit/>
          </a:bodyPr>
          <a:lstStyle/>
          <a:p>
            <a:pPr algn="ctr"/>
            <a:r>
              <a:rPr lang="en-US" sz="1600" dirty="0">
                <a:solidFill>
                  <a:schemeClr val="bg1"/>
                </a:solidFill>
                <a:latin typeface="Century Gothic"/>
                <a:cs typeface="Century Gothic"/>
              </a:rPr>
              <a:t>Business</a:t>
            </a:r>
          </a:p>
        </p:txBody>
      </p:sp>
      <p:sp>
        <p:nvSpPr>
          <p:cNvPr id="44" name="TextBox 43">
            <a:extLst>
              <a:ext uri="{FF2B5EF4-FFF2-40B4-BE49-F238E27FC236}">
                <a16:creationId xmlns:a16="http://schemas.microsoft.com/office/drawing/2014/main" id="{D13E91C7-91D7-4E24-B5DD-6E5920CC33BE}"/>
              </a:ext>
            </a:extLst>
          </p:cNvPr>
          <p:cNvSpPr txBox="1"/>
          <p:nvPr/>
        </p:nvSpPr>
        <p:spPr>
          <a:xfrm>
            <a:off x="7185048" y="3113613"/>
            <a:ext cx="1071127" cy="338554"/>
          </a:xfrm>
          <a:prstGeom prst="rect">
            <a:avLst/>
          </a:prstGeom>
          <a:noFill/>
        </p:spPr>
        <p:txBody>
          <a:bodyPr wrap="none" rtlCol="0">
            <a:spAutoFit/>
          </a:bodyPr>
          <a:lstStyle/>
          <a:p>
            <a:pPr algn="ctr"/>
            <a:r>
              <a:rPr lang="en-US" sz="1600" dirty="0">
                <a:solidFill>
                  <a:schemeClr val="bg1"/>
                </a:solidFill>
                <a:latin typeface="Century Gothic"/>
                <a:cs typeface="Century Gothic"/>
              </a:rPr>
              <a:t>Financial</a:t>
            </a:r>
          </a:p>
        </p:txBody>
      </p:sp>
      <p:sp>
        <p:nvSpPr>
          <p:cNvPr id="45" name="TextBox 44">
            <a:extLst>
              <a:ext uri="{FF2B5EF4-FFF2-40B4-BE49-F238E27FC236}">
                <a16:creationId xmlns:a16="http://schemas.microsoft.com/office/drawing/2014/main" id="{1B75C487-F2E1-4F13-82E8-8269C38F94A9}"/>
              </a:ext>
            </a:extLst>
          </p:cNvPr>
          <p:cNvSpPr txBox="1"/>
          <p:nvPr/>
        </p:nvSpPr>
        <p:spPr>
          <a:xfrm>
            <a:off x="10099537" y="3113613"/>
            <a:ext cx="1144865" cy="338554"/>
          </a:xfrm>
          <a:prstGeom prst="rect">
            <a:avLst/>
          </a:prstGeom>
          <a:noFill/>
        </p:spPr>
        <p:txBody>
          <a:bodyPr wrap="none" rtlCol="0">
            <a:spAutoFit/>
          </a:bodyPr>
          <a:lstStyle/>
          <a:p>
            <a:pPr algn="ctr"/>
            <a:r>
              <a:rPr lang="en-US" sz="1600" dirty="0">
                <a:solidFill>
                  <a:schemeClr val="bg1"/>
                </a:solidFill>
                <a:latin typeface="Century Gothic"/>
                <a:cs typeface="Century Gothic"/>
              </a:rPr>
              <a:t>Valuation</a:t>
            </a:r>
          </a:p>
        </p:txBody>
      </p:sp>
      <p:sp>
        <p:nvSpPr>
          <p:cNvPr id="31" name="Rectangle 30">
            <a:extLst>
              <a:ext uri="{FF2B5EF4-FFF2-40B4-BE49-F238E27FC236}">
                <a16:creationId xmlns:a16="http://schemas.microsoft.com/office/drawing/2014/main" id="{E5151137-469B-4A94-8442-0CAB73132047}"/>
              </a:ext>
            </a:extLst>
          </p:cNvPr>
          <p:cNvSpPr/>
          <p:nvPr/>
        </p:nvSpPr>
        <p:spPr>
          <a:xfrm flipH="1">
            <a:off x="9274115" y="4130097"/>
            <a:ext cx="2794590" cy="2677656"/>
          </a:xfrm>
          <a:prstGeom prst="rect">
            <a:avLst/>
          </a:prstGeom>
          <a:effectLst/>
        </p:spPr>
        <p:txBody>
          <a:bodyPr wrap="square">
            <a:spAutoFit/>
          </a:bodyPr>
          <a:lstStyle/>
          <a:p>
            <a:pPr marL="285750" indent="-285750">
              <a:buFont typeface="Arial"/>
              <a:buChar char="•"/>
            </a:pPr>
            <a:r>
              <a:rPr lang="en-US" sz="1400" dirty="0">
                <a:latin typeface="Century Gothic"/>
                <a:cs typeface="Century Gothic"/>
              </a:rPr>
              <a:t>Is it over/undervalued relative to its industry and market</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What is the level of institutional ownership and analyst coverage</a:t>
            </a:r>
          </a:p>
          <a:p>
            <a:endParaRPr lang="en-US" sz="1400" dirty="0">
              <a:latin typeface="Century Gothic"/>
              <a:cs typeface="Century Gothic"/>
            </a:endParaRPr>
          </a:p>
          <a:p>
            <a:pPr marL="285750" indent="-285750">
              <a:buFont typeface="Arial"/>
              <a:buChar char="•"/>
            </a:pPr>
            <a:r>
              <a:rPr lang="en-US" sz="1400" dirty="0">
                <a:latin typeface="Century Gothic"/>
                <a:cs typeface="Century Gothic"/>
              </a:rPr>
              <a:t>Low/High Dividend payout policy</a:t>
            </a:r>
          </a:p>
          <a:p>
            <a:pPr marL="285750" indent="-285750">
              <a:buFont typeface="Arial"/>
              <a:buChar char="•"/>
            </a:pPr>
            <a:endParaRPr lang="en-US" sz="1400" dirty="0">
              <a:latin typeface="Century Gothic"/>
              <a:cs typeface="Century Gothic"/>
            </a:endParaRPr>
          </a:p>
          <a:p>
            <a:pPr marL="285750" indent="-285750">
              <a:buFont typeface="Arial"/>
              <a:buChar char="•"/>
            </a:pPr>
            <a:r>
              <a:rPr lang="en-US" sz="1400" dirty="0">
                <a:latin typeface="Century Gothic"/>
                <a:cs typeface="Century Gothic"/>
              </a:rPr>
              <a:t>Can you profit on this price</a:t>
            </a:r>
          </a:p>
        </p:txBody>
      </p:sp>
    </p:spTree>
    <p:extLst>
      <p:ext uri="{BB962C8B-B14F-4D97-AF65-F5344CB8AC3E}">
        <p14:creationId xmlns:p14="http://schemas.microsoft.com/office/powerpoint/2010/main" val="2334469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amuel-zeller-34751-unsplash.jpg"/>
          <p:cNvPicPr>
            <a:picLocks noChangeAspect="1"/>
          </p:cNvPicPr>
          <p:nvPr/>
        </p:nvPicPr>
        <p:blipFill rotWithShape="1">
          <a:blip r:embed="rId3" cstate="print">
            <a:duotone>
              <a:schemeClr val="accent4">
                <a:shade val="45000"/>
                <a:satMod val="135000"/>
              </a:schemeClr>
              <a:prstClr val="white"/>
            </a:duotone>
            <a:extLst>
              <a:ext uri="{28A0092B-C50C-407E-A947-70E740481C1C}">
                <a14:useLocalDpi xmlns:a14="http://schemas.microsoft.com/office/drawing/2010/main" val="0"/>
              </a:ext>
            </a:extLst>
          </a:blip>
          <a:srcRect l="22221" r="13849" b="17306"/>
          <a:stretch/>
        </p:blipFill>
        <p:spPr>
          <a:xfrm>
            <a:off x="6223000" y="0"/>
            <a:ext cx="5969000" cy="6858000"/>
          </a:xfrm>
          <a:prstGeom prst="rect">
            <a:avLst/>
          </a:prstGeom>
        </p:spPr>
      </p:pic>
      <p:pic>
        <p:nvPicPr>
          <p:cNvPr id="6" name="Picture 5" descr="Untitled-1.psd"/>
          <p:cNvPicPr>
            <a:picLocks noChangeAspect="1"/>
          </p:cNvPicPr>
          <p:nvPr/>
        </p:nvPicPr>
        <p:blipFill rotWithShape="1">
          <a:blip r:embed="rId4">
            <a:extLst>
              <a:ext uri="{28A0092B-C50C-407E-A947-70E740481C1C}">
                <a14:useLocalDpi xmlns:a14="http://schemas.microsoft.com/office/drawing/2010/main" val="0"/>
              </a:ext>
            </a:extLst>
          </a:blip>
          <a:srcRect t="2941"/>
          <a:stretch/>
        </p:blipFill>
        <p:spPr>
          <a:xfrm>
            <a:off x="26081" y="-88132"/>
            <a:ext cx="12192000" cy="6858000"/>
          </a:xfrm>
          <a:prstGeom prst="rect">
            <a:avLst/>
          </a:prstGeom>
        </p:spPr>
      </p:pic>
      <p:sp>
        <p:nvSpPr>
          <p:cNvPr id="24" name="TextBox 23"/>
          <p:cNvSpPr txBox="1"/>
          <p:nvPr/>
        </p:nvSpPr>
        <p:spPr>
          <a:xfrm>
            <a:off x="1183729" y="356656"/>
            <a:ext cx="3994727" cy="523220"/>
          </a:xfrm>
          <a:prstGeom prst="rect">
            <a:avLst/>
          </a:prstGeom>
          <a:noFill/>
        </p:spPr>
        <p:txBody>
          <a:bodyPr wrap="square" lIns="0" tIns="0" rIns="0" bIns="0" rtlCol="0">
            <a:spAutoFit/>
          </a:bodyPr>
          <a:lstStyle/>
          <a:p>
            <a:r>
              <a:rPr lang="en-US" sz="3400" b="1" dirty="0">
                <a:latin typeface="Century Gothic"/>
                <a:cs typeface="Century Gothic"/>
              </a:rPr>
              <a:t>Business Tenets</a:t>
            </a:r>
          </a:p>
        </p:txBody>
      </p:sp>
      <p:sp>
        <p:nvSpPr>
          <p:cNvPr id="25" name="Oval 24"/>
          <p:cNvSpPr/>
          <p:nvPr/>
        </p:nvSpPr>
        <p:spPr>
          <a:xfrm>
            <a:off x="536272" y="2252307"/>
            <a:ext cx="566990" cy="5669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1</a:t>
            </a:r>
          </a:p>
        </p:txBody>
      </p:sp>
      <p:sp>
        <p:nvSpPr>
          <p:cNvPr id="26" name="Rectangle 25"/>
          <p:cNvSpPr/>
          <p:nvPr/>
        </p:nvSpPr>
        <p:spPr>
          <a:xfrm>
            <a:off x="1230263" y="2180371"/>
            <a:ext cx="4002343" cy="707886"/>
          </a:xfrm>
          <a:prstGeom prst="rect">
            <a:avLst/>
          </a:prstGeom>
        </p:spPr>
        <p:txBody>
          <a:bodyPr wrap="square">
            <a:spAutoFit/>
          </a:bodyPr>
          <a:lstStyle/>
          <a:p>
            <a:r>
              <a:rPr lang="en-US" sz="2000" dirty="0">
                <a:latin typeface="Century Gothic"/>
                <a:cs typeface="Century Gothic"/>
              </a:rPr>
              <a:t>Have a simple and easy to understand model</a:t>
            </a:r>
          </a:p>
        </p:txBody>
      </p:sp>
      <p:sp>
        <p:nvSpPr>
          <p:cNvPr id="29" name="Oval 28"/>
          <p:cNvSpPr/>
          <p:nvPr/>
        </p:nvSpPr>
        <p:spPr>
          <a:xfrm>
            <a:off x="536272" y="3514814"/>
            <a:ext cx="566990" cy="5669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a:cs typeface="Century Gothic"/>
              </a:rPr>
              <a:t>2</a:t>
            </a:r>
          </a:p>
        </p:txBody>
      </p:sp>
      <p:sp>
        <p:nvSpPr>
          <p:cNvPr id="30" name="Rectangle 29"/>
          <p:cNvSpPr/>
          <p:nvPr/>
        </p:nvSpPr>
        <p:spPr>
          <a:xfrm>
            <a:off x="1230262" y="3444366"/>
            <a:ext cx="4002343" cy="707886"/>
          </a:xfrm>
          <a:prstGeom prst="rect">
            <a:avLst/>
          </a:prstGeom>
        </p:spPr>
        <p:txBody>
          <a:bodyPr wrap="square">
            <a:spAutoFit/>
          </a:bodyPr>
          <a:lstStyle/>
          <a:p>
            <a:r>
              <a:rPr lang="en-US" sz="2000" dirty="0">
                <a:latin typeface="Century Gothic"/>
                <a:cs typeface="Century Gothic"/>
              </a:rPr>
              <a:t>Have a consistent and profitable history</a:t>
            </a:r>
          </a:p>
        </p:txBody>
      </p:sp>
      <p:sp>
        <p:nvSpPr>
          <p:cNvPr id="32" name="Oval 31"/>
          <p:cNvSpPr/>
          <p:nvPr/>
        </p:nvSpPr>
        <p:spPr>
          <a:xfrm>
            <a:off x="536272" y="4940608"/>
            <a:ext cx="566990" cy="5669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latin typeface="Century Gothic"/>
                <a:cs typeface="Century Gothic"/>
              </a:rPr>
              <a:t>3</a:t>
            </a:r>
          </a:p>
        </p:txBody>
      </p:sp>
      <p:sp>
        <p:nvSpPr>
          <p:cNvPr id="33" name="Rectangle 32"/>
          <p:cNvSpPr/>
          <p:nvPr/>
        </p:nvSpPr>
        <p:spPr>
          <a:xfrm>
            <a:off x="1230262" y="4870160"/>
            <a:ext cx="4375998" cy="707886"/>
          </a:xfrm>
          <a:prstGeom prst="rect">
            <a:avLst/>
          </a:prstGeom>
        </p:spPr>
        <p:txBody>
          <a:bodyPr wrap="square">
            <a:spAutoFit/>
          </a:bodyPr>
          <a:lstStyle/>
          <a:p>
            <a:r>
              <a:rPr lang="en-US" sz="2000" dirty="0">
                <a:latin typeface="Century Gothic"/>
                <a:cs typeface="Century Gothic"/>
              </a:rPr>
              <a:t>Have favorable long-term prospects</a:t>
            </a:r>
          </a:p>
        </p:txBody>
      </p:sp>
      <p:grpSp>
        <p:nvGrpSpPr>
          <p:cNvPr id="9" name="Group 8"/>
          <p:cNvGrpSpPr/>
          <p:nvPr/>
        </p:nvGrpSpPr>
        <p:grpSpPr>
          <a:xfrm>
            <a:off x="6095999" y="-1788081"/>
            <a:ext cx="9419447"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6315414" y="-634749"/>
            <a:ext cx="7630011"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7" name="Rectangle 26">
            <a:extLst>
              <a:ext uri="{FF2B5EF4-FFF2-40B4-BE49-F238E27FC236}">
                <a16:creationId xmlns:a16="http://schemas.microsoft.com/office/drawing/2014/main" id="{111BC1DE-C647-4D03-8346-FB252A332952}"/>
              </a:ext>
            </a:extLst>
          </p:cNvPr>
          <p:cNvSpPr/>
          <p:nvPr/>
        </p:nvSpPr>
        <p:spPr>
          <a:xfrm>
            <a:off x="1073191" y="1091367"/>
            <a:ext cx="4002343" cy="400110"/>
          </a:xfrm>
          <a:prstGeom prst="rect">
            <a:avLst/>
          </a:prstGeom>
        </p:spPr>
        <p:txBody>
          <a:bodyPr wrap="square">
            <a:spAutoFit/>
          </a:bodyPr>
          <a:lstStyle/>
          <a:p>
            <a:r>
              <a:rPr lang="en-US" sz="2000" dirty="0">
                <a:latin typeface="Century Gothic"/>
                <a:cs typeface="Century Gothic"/>
              </a:rPr>
              <a:t>Does the business…</a:t>
            </a:r>
          </a:p>
        </p:txBody>
      </p:sp>
    </p:spTree>
    <p:extLst>
      <p:ext uri="{BB962C8B-B14F-4D97-AF65-F5344CB8AC3E}">
        <p14:creationId xmlns:p14="http://schemas.microsoft.com/office/powerpoint/2010/main" val="129316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6" presetClass="emph" presetSubtype="0" fill="hold" nodeType="withEffect">
                                  <p:stCondLst>
                                    <p:cond delay="0"/>
                                  </p:stCondLst>
                                  <p:childTnLst>
                                    <p:animScale>
                                      <p:cBhvr>
                                        <p:cTn id="12" dur="10000" fill="hold"/>
                                        <p:tgtEl>
                                          <p:spTgt spid="8"/>
                                        </p:tgtEl>
                                      </p:cBhvr>
                                      <p:by x="150000" y="150000"/>
                                    </p:animScale>
                                  </p:childTnLst>
                                </p:cTn>
                              </p:par>
                              <p:par>
                                <p:cTn id="13" presetID="47"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2000"/>
                                        <p:tgtEl>
                                          <p:spTgt spid="25"/>
                                        </p:tgtEl>
                                      </p:cBhvr>
                                    </p:animEffect>
                                    <p:anim calcmode="lin" valueType="num">
                                      <p:cBhvr>
                                        <p:cTn id="16" dur="2000" fill="hold"/>
                                        <p:tgtEl>
                                          <p:spTgt spid="25"/>
                                        </p:tgtEl>
                                        <p:attrNameLst>
                                          <p:attrName>ppt_x</p:attrName>
                                        </p:attrNameLst>
                                      </p:cBhvr>
                                      <p:tavLst>
                                        <p:tav tm="0">
                                          <p:val>
                                            <p:strVal val="#ppt_x"/>
                                          </p:val>
                                        </p:tav>
                                        <p:tav tm="100000">
                                          <p:val>
                                            <p:strVal val="#ppt_x"/>
                                          </p:val>
                                        </p:tav>
                                      </p:tavLst>
                                    </p:anim>
                                    <p:anim calcmode="lin" valueType="num">
                                      <p:cBhvr>
                                        <p:cTn id="17" dur="2000" fill="hold"/>
                                        <p:tgtEl>
                                          <p:spTgt spid="25"/>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2000"/>
                                        <p:tgtEl>
                                          <p:spTgt spid="29"/>
                                        </p:tgtEl>
                                      </p:cBhvr>
                                    </p:animEffect>
                                    <p:anim calcmode="lin" valueType="num">
                                      <p:cBhvr>
                                        <p:cTn id="21" dur="2000" fill="hold"/>
                                        <p:tgtEl>
                                          <p:spTgt spid="29"/>
                                        </p:tgtEl>
                                        <p:attrNameLst>
                                          <p:attrName>ppt_x</p:attrName>
                                        </p:attrNameLst>
                                      </p:cBhvr>
                                      <p:tavLst>
                                        <p:tav tm="0">
                                          <p:val>
                                            <p:strVal val="#ppt_x"/>
                                          </p:val>
                                        </p:tav>
                                        <p:tav tm="100000">
                                          <p:val>
                                            <p:strVal val="#ppt_x"/>
                                          </p:val>
                                        </p:tav>
                                      </p:tavLst>
                                    </p:anim>
                                    <p:anim calcmode="lin" valueType="num">
                                      <p:cBhvr>
                                        <p:cTn id="22" dur="2000" fill="hold"/>
                                        <p:tgtEl>
                                          <p:spTgt spid="2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2000"/>
                                        <p:tgtEl>
                                          <p:spTgt spid="32"/>
                                        </p:tgtEl>
                                      </p:cBhvr>
                                    </p:animEffect>
                                    <p:anim calcmode="lin" valueType="num">
                                      <p:cBhvr>
                                        <p:cTn id="26" dur="2000" fill="hold"/>
                                        <p:tgtEl>
                                          <p:spTgt spid="32"/>
                                        </p:tgtEl>
                                        <p:attrNameLst>
                                          <p:attrName>ppt_x</p:attrName>
                                        </p:attrNameLst>
                                      </p:cBhvr>
                                      <p:tavLst>
                                        <p:tav tm="0">
                                          <p:val>
                                            <p:strVal val="#ppt_x"/>
                                          </p:val>
                                        </p:tav>
                                        <p:tav tm="100000">
                                          <p:val>
                                            <p:strVal val="#ppt_x"/>
                                          </p:val>
                                        </p:tav>
                                      </p:tavLst>
                                    </p:anim>
                                    <p:anim calcmode="lin" valueType="num">
                                      <p:cBhvr>
                                        <p:cTn id="27" dur="2000" fill="hold"/>
                                        <p:tgtEl>
                                          <p:spTgt spid="32"/>
                                        </p:tgtEl>
                                        <p:attrNameLst>
                                          <p:attrName>ppt_y</p:attrName>
                                        </p:attrNameLst>
                                      </p:cBhvr>
                                      <p:tavLst>
                                        <p:tav tm="0">
                                          <p:val>
                                            <p:strVal val="#ppt_y-.1"/>
                                          </p:val>
                                        </p:tav>
                                        <p:tav tm="100000">
                                          <p:val>
                                            <p:strVal val="#ppt_y"/>
                                          </p:val>
                                        </p:tav>
                                      </p:tavLst>
                                    </p:anim>
                                  </p:childTnLst>
                                </p:cTn>
                              </p:par>
                              <p:par>
                                <p:cTn id="28" presetID="22" presetClass="entr" presetSubtype="8"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2000"/>
                                        <p:tgtEl>
                                          <p:spTgt spid="30"/>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2000"/>
                                        <p:tgtEl>
                                          <p:spTgt spid="2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left)">
                                      <p:cBhvr>
                                        <p:cTn id="36" dur="2000"/>
                                        <p:tgtEl>
                                          <p:spTgt spid="33"/>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left)">
                                      <p:cBhvr>
                                        <p:cTn id="39"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9" grpId="0" animBg="1"/>
      <p:bldP spid="30" grpId="0"/>
      <p:bldP spid="32" grpId="0" animBg="1"/>
      <p:bldP spid="33"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Simple and Easy to understand</a:t>
            </a:r>
          </a:p>
        </p:txBody>
      </p:sp>
      <p:grpSp>
        <p:nvGrpSpPr>
          <p:cNvPr id="9" name="Group 8"/>
          <p:cNvGrpSpPr/>
          <p:nvPr/>
        </p:nvGrpSpPr>
        <p:grpSpPr>
          <a:xfrm>
            <a:off x="10779982" y="-1820312"/>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11123893" y="-755112"/>
            <a:ext cx="7076275"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sp>
        <p:nvSpPr>
          <p:cNvPr id="28" name="Rectangle 27">
            <a:extLst>
              <a:ext uri="{FF2B5EF4-FFF2-40B4-BE49-F238E27FC236}">
                <a16:creationId xmlns:a16="http://schemas.microsoft.com/office/drawing/2014/main" id="{9A56B356-E3EA-4FF4-8D7A-216CE3CB98D3}"/>
              </a:ext>
            </a:extLst>
          </p:cNvPr>
          <p:cNvSpPr/>
          <p:nvPr/>
        </p:nvSpPr>
        <p:spPr>
          <a:xfrm>
            <a:off x="828062" y="1404623"/>
            <a:ext cx="6702618" cy="2554545"/>
          </a:xfrm>
          <a:prstGeom prst="rect">
            <a:avLst/>
          </a:prstGeom>
        </p:spPr>
        <p:txBody>
          <a:bodyPr wrap="square">
            <a:spAutoFit/>
          </a:bodyPr>
          <a:lstStyle/>
          <a:p>
            <a:pPr marL="342900" indent="-342900">
              <a:buFontTx/>
              <a:buChar char="-"/>
            </a:pPr>
            <a:r>
              <a:rPr lang="en-US" sz="2000" dirty="0">
                <a:latin typeface="Century Gothic"/>
                <a:cs typeface="Century Gothic"/>
              </a:rPr>
              <a:t>Design and manufacture</a:t>
            </a:r>
          </a:p>
          <a:p>
            <a:pPr marL="800100" lvl="1" indent="-342900">
              <a:buFont typeface="Arial" panose="020B0604020202020204" pitchFamily="34" charset="0"/>
              <a:buChar char="•"/>
            </a:pPr>
            <a:r>
              <a:rPr lang="en-SG" sz="2000" dirty="0">
                <a:latin typeface="Century Gothic"/>
                <a:cs typeface="Century Gothic"/>
              </a:rPr>
              <a:t>high precision parts, tools</a:t>
            </a:r>
          </a:p>
          <a:p>
            <a:pPr marL="800100" lvl="1" indent="-342900">
              <a:buFont typeface="Arial" panose="020B0604020202020204" pitchFamily="34" charset="0"/>
              <a:buChar char="•"/>
            </a:pPr>
            <a:r>
              <a:rPr lang="en-SG" sz="2000" dirty="0">
                <a:latin typeface="Century Gothic"/>
                <a:cs typeface="Century Gothic"/>
              </a:rPr>
              <a:t>Consumables</a:t>
            </a:r>
          </a:p>
          <a:p>
            <a:pPr marL="355600" lvl="1"/>
            <a:r>
              <a:rPr lang="en-SG" sz="2000" dirty="0">
                <a:latin typeface="Century Gothic"/>
                <a:cs typeface="Century Gothic"/>
              </a:rPr>
              <a:t>For assembly and testing of semi-conductors</a:t>
            </a:r>
          </a:p>
          <a:p>
            <a:pPr lvl="1"/>
            <a:endParaRPr lang="en-SG" sz="2000" dirty="0">
              <a:latin typeface="Century Gothic"/>
              <a:cs typeface="Century Gothic"/>
            </a:endParaRPr>
          </a:p>
          <a:p>
            <a:pPr marL="342900" indent="-342900">
              <a:buFontTx/>
              <a:buChar char="-"/>
            </a:pPr>
            <a:r>
              <a:rPr lang="en-SG" sz="2000" dirty="0">
                <a:latin typeface="Century Gothic"/>
                <a:cs typeface="Century Gothic"/>
              </a:rPr>
              <a:t>Contract manufacturing for semi-conductor wafer-fabrication and other high technology industries</a:t>
            </a:r>
            <a:endParaRPr lang="en-US" sz="2000" dirty="0">
              <a:latin typeface="Century Gothic"/>
              <a:cs typeface="Century Gothic"/>
            </a:endParaRPr>
          </a:p>
        </p:txBody>
      </p:sp>
      <p:sp>
        <p:nvSpPr>
          <p:cNvPr id="34" name="Rectangle 33">
            <a:extLst>
              <a:ext uri="{FF2B5EF4-FFF2-40B4-BE49-F238E27FC236}">
                <a16:creationId xmlns:a16="http://schemas.microsoft.com/office/drawing/2014/main" id="{A9F27007-C0CA-43CB-8F30-4BF2D313BB8E}"/>
              </a:ext>
            </a:extLst>
          </p:cNvPr>
          <p:cNvSpPr/>
          <p:nvPr/>
        </p:nvSpPr>
        <p:spPr>
          <a:xfrm>
            <a:off x="828062" y="4474547"/>
            <a:ext cx="6702618" cy="1323439"/>
          </a:xfrm>
          <a:prstGeom prst="rect">
            <a:avLst/>
          </a:prstGeom>
        </p:spPr>
        <p:txBody>
          <a:bodyPr wrap="square">
            <a:spAutoFit/>
          </a:bodyPr>
          <a:lstStyle/>
          <a:p>
            <a:r>
              <a:rPr lang="en-SG" sz="2000" dirty="0">
                <a:latin typeface="Century Gothic"/>
                <a:cs typeface="Century Gothic"/>
              </a:rPr>
              <a:t>Revenue is split into 2 product segments</a:t>
            </a:r>
          </a:p>
          <a:p>
            <a:pPr marL="342900" lvl="0" indent="-342900">
              <a:buFont typeface="Arial" panose="020B0604020202020204" pitchFamily="34" charset="0"/>
              <a:buChar char="•"/>
            </a:pPr>
            <a:r>
              <a:rPr lang="en-SG" sz="2000" dirty="0">
                <a:latin typeface="Century Gothic"/>
                <a:cs typeface="Century Gothic"/>
              </a:rPr>
              <a:t>Semiconductor tooling</a:t>
            </a:r>
          </a:p>
          <a:p>
            <a:pPr marL="342900" lvl="0" indent="-342900">
              <a:buFont typeface="Arial" panose="020B0604020202020204" pitchFamily="34" charset="0"/>
              <a:buChar char="•"/>
            </a:pPr>
            <a:r>
              <a:rPr lang="en-SG" sz="2000" dirty="0">
                <a:latin typeface="Century Gothic"/>
                <a:cs typeface="Century Gothic"/>
              </a:rPr>
              <a:t>Custom Machining and Assembly (CMA) Division</a:t>
            </a:r>
          </a:p>
          <a:p>
            <a:pPr marL="342900" indent="-342900">
              <a:buFontTx/>
              <a:buChar char="-"/>
            </a:pPr>
            <a:endParaRPr lang="en-US" sz="2000" dirty="0">
              <a:latin typeface="Century Gothic"/>
              <a:cs typeface="Century Gothic"/>
            </a:endParaRPr>
          </a:p>
        </p:txBody>
      </p:sp>
    </p:spTree>
    <p:extLst>
      <p:ext uri="{BB962C8B-B14F-4D97-AF65-F5344CB8AC3E}">
        <p14:creationId xmlns:p14="http://schemas.microsoft.com/office/powerpoint/2010/main" val="2372654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2000"/>
                                        <p:tgtEl>
                                          <p:spTgt spid="2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ipe(left)">
                                      <p:cBhvr>
                                        <p:cTn id="16" dur="2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Simple and Easy to understand</a:t>
            </a:r>
          </a:p>
        </p:txBody>
      </p:sp>
      <p:grpSp>
        <p:nvGrpSpPr>
          <p:cNvPr id="9" name="Group 8"/>
          <p:cNvGrpSpPr/>
          <p:nvPr/>
        </p:nvGrpSpPr>
        <p:grpSpPr>
          <a:xfrm>
            <a:off x="10779982" y="-1820312"/>
            <a:ext cx="10434162" cy="10434162"/>
            <a:chOff x="5081285" y="-1788081"/>
            <a:chExt cx="10434162" cy="10434162"/>
          </a:xfrm>
        </p:grpSpPr>
        <p:sp>
          <p:nvSpPr>
            <p:cNvPr id="23" name="Oval 22"/>
            <p:cNvSpPr/>
            <p:nvPr/>
          </p:nvSpPr>
          <p:spPr>
            <a:xfrm>
              <a:off x="5081285" y="2746472"/>
              <a:ext cx="78442" cy="78442"/>
            </a:xfrm>
            <a:prstGeom prst="ellipse">
              <a:avLst/>
            </a:prstGeom>
            <a:solidFill>
              <a:srgbClr val="00A5D3"/>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9" name="Arc 18"/>
            <p:cNvSpPr/>
            <p:nvPr/>
          </p:nvSpPr>
          <p:spPr>
            <a:xfrm>
              <a:off x="5081285" y="-1788081"/>
              <a:ext cx="10434162" cy="10434162"/>
            </a:xfrm>
            <a:prstGeom prst="arc">
              <a:avLst>
                <a:gd name="adj1" fmla="val 11234594"/>
                <a:gd name="adj2" fmla="val 13442875"/>
              </a:avLst>
            </a:prstGeom>
            <a:ln>
              <a:solidFill>
                <a:srgbClr val="00A5D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grpSp>
        <p:nvGrpSpPr>
          <p:cNvPr id="12" name="Group 11"/>
          <p:cNvGrpSpPr/>
          <p:nvPr/>
        </p:nvGrpSpPr>
        <p:grpSpPr>
          <a:xfrm>
            <a:off x="11123893" y="-755112"/>
            <a:ext cx="7076275" cy="8127498"/>
            <a:chOff x="5737460" y="-634749"/>
            <a:chExt cx="8207966" cy="8127498"/>
          </a:xfrm>
        </p:grpSpPr>
        <p:sp>
          <p:nvSpPr>
            <p:cNvPr id="21" name="Oval 20"/>
            <p:cNvSpPr/>
            <p:nvPr/>
          </p:nvSpPr>
          <p:spPr>
            <a:xfrm>
              <a:off x="5937452" y="2252307"/>
              <a:ext cx="78442" cy="78442"/>
            </a:xfrm>
            <a:prstGeom prst="ellipse">
              <a:avLst/>
            </a:prstGeom>
            <a:solidFill>
              <a:srgbClr val="00A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a:cs typeface="Century Gothic"/>
              </a:endParaRPr>
            </a:p>
          </p:txBody>
        </p:sp>
        <p:grpSp>
          <p:nvGrpSpPr>
            <p:cNvPr id="11" name="Group 10"/>
            <p:cNvGrpSpPr/>
            <p:nvPr/>
          </p:nvGrpSpPr>
          <p:grpSpPr>
            <a:xfrm>
              <a:off x="5737460" y="-634749"/>
              <a:ext cx="8207966" cy="8127498"/>
              <a:chOff x="5737460" y="-634749"/>
              <a:chExt cx="8207966" cy="8127498"/>
            </a:xfrm>
          </p:grpSpPr>
          <p:grpSp>
            <p:nvGrpSpPr>
              <p:cNvPr id="10" name="Group 9"/>
              <p:cNvGrpSpPr/>
              <p:nvPr/>
            </p:nvGrpSpPr>
            <p:grpSpPr>
              <a:xfrm>
                <a:off x="5817928" y="-634749"/>
                <a:ext cx="8127498" cy="8127498"/>
                <a:chOff x="5817928" y="-634749"/>
                <a:chExt cx="8127498" cy="8127498"/>
              </a:xfrm>
            </p:grpSpPr>
            <p:sp>
              <p:nvSpPr>
                <p:cNvPr id="48" name="Oval 47">
                  <a:extLst>
                    <a:ext uri="{FF2B5EF4-FFF2-40B4-BE49-F238E27FC236}">
                      <a16:creationId xmlns:a16="http://schemas.microsoft.com/office/drawing/2014/main" id="{6A3FA597-E08C-4939-81BB-DA080539A0E2}"/>
                    </a:ext>
                  </a:extLst>
                </p:cNvPr>
                <p:cNvSpPr/>
                <p:nvPr/>
              </p:nvSpPr>
              <p:spPr>
                <a:xfrm>
                  <a:off x="6211382" y="1444519"/>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sp>
              <p:nvSpPr>
                <p:cNvPr id="18" name="Arc 17"/>
                <p:cNvSpPr/>
                <p:nvPr/>
              </p:nvSpPr>
              <p:spPr>
                <a:xfrm>
                  <a:off x="5817928" y="-634749"/>
                  <a:ext cx="8127498" cy="8127498"/>
                </a:xfrm>
                <a:prstGeom prst="arc">
                  <a:avLst>
                    <a:gd name="adj1" fmla="val 6981194"/>
                    <a:gd name="adj2" fmla="val 12419383"/>
                  </a:avLst>
                </a:prstGeom>
                <a:ln>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a:cs typeface="Century Gothic"/>
                  </a:endParaRPr>
                </a:p>
              </p:txBody>
            </p:sp>
          </p:grpSp>
          <p:sp>
            <p:nvSpPr>
              <p:cNvPr id="47" name="Oval 46">
                <a:extLst>
                  <a:ext uri="{FF2B5EF4-FFF2-40B4-BE49-F238E27FC236}">
                    <a16:creationId xmlns:a16="http://schemas.microsoft.com/office/drawing/2014/main" id="{E891CAF4-6A10-47B4-A278-2F546B0332D7}"/>
                  </a:ext>
                </a:extLst>
              </p:cNvPr>
              <p:cNvSpPr/>
              <p:nvPr/>
            </p:nvSpPr>
            <p:spPr>
              <a:xfrm>
                <a:off x="5737460" y="3179933"/>
                <a:ext cx="160935" cy="160935"/>
              </a:xfrm>
              <a:prstGeom prst="ellipse">
                <a:avLst/>
              </a:prstGeom>
              <a:solidFill>
                <a:schemeClr val="bg1"/>
              </a:solidFill>
              <a:ln>
                <a:solidFill>
                  <a:srgbClr val="00A5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a:cs typeface="Century Gothic"/>
                </a:endParaRPr>
              </a:p>
            </p:txBody>
          </p:sp>
        </p:grpSp>
      </p:grpSp>
      <p:pic>
        <p:nvPicPr>
          <p:cNvPr id="20" name="Picture 19">
            <a:extLst>
              <a:ext uri="{FF2B5EF4-FFF2-40B4-BE49-F238E27FC236}">
                <a16:creationId xmlns:a16="http://schemas.microsoft.com/office/drawing/2014/main" id="{94D22DA3-A7E3-4D87-BB50-9613520A9D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5227" y="1423595"/>
            <a:ext cx="3706246" cy="3129916"/>
          </a:xfrm>
          <a:prstGeom prst="rect">
            <a:avLst/>
          </a:prstGeom>
        </p:spPr>
      </p:pic>
      <p:pic>
        <p:nvPicPr>
          <p:cNvPr id="22" name="Picture 21">
            <a:extLst>
              <a:ext uri="{FF2B5EF4-FFF2-40B4-BE49-F238E27FC236}">
                <a16:creationId xmlns:a16="http://schemas.microsoft.com/office/drawing/2014/main" id="{162CF256-16EA-44F3-94AB-1BD30186A9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5384" y="1423595"/>
            <a:ext cx="3706246" cy="3129916"/>
          </a:xfrm>
          <a:prstGeom prst="rect">
            <a:avLst/>
          </a:prstGeom>
        </p:spPr>
      </p:pic>
      <p:sp>
        <p:nvSpPr>
          <p:cNvPr id="25" name="Rectangle 24">
            <a:extLst>
              <a:ext uri="{FF2B5EF4-FFF2-40B4-BE49-F238E27FC236}">
                <a16:creationId xmlns:a16="http://schemas.microsoft.com/office/drawing/2014/main" id="{E3B17FFD-F919-45B2-9D6E-CE323462DF99}"/>
              </a:ext>
            </a:extLst>
          </p:cNvPr>
          <p:cNvSpPr/>
          <p:nvPr/>
        </p:nvSpPr>
        <p:spPr>
          <a:xfrm>
            <a:off x="1239442" y="4776505"/>
            <a:ext cx="3917816" cy="2246769"/>
          </a:xfrm>
          <a:prstGeom prst="rect">
            <a:avLst/>
          </a:prstGeom>
        </p:spPr>
        <p:txBody>
          <a:bodyPr wrap="square">
            <a:spAutoFit/>
          </a:bodyPr>
          <a:lstStyle/>
          <a:p>
            <a:r>
              <a:rPr lang="en-SG" sz="2000" dirty="0">
                <a:latin typeface="Century Gothic"/>
                <a:cs typeface="Century Gothic"/>
              </a:rPr>
              <a:t>Consumable products include</a:t>
            </a:r>
          </a:p>
          <a:p>
            <a:pPr marL="342900" lvl="0" indent="-342900">
              <a:buFont typeface="Arial" panose="020B0604020202020204" pitchFamily="34" charset="0"/>
              <a:buChar char="•"/>
            </a:pPr>
            <a:r>
              <a:rPr lang="en-SG" sz="2000" dirty="0">
                <a:latin typeface="Century Gothic"/>
                <a:cs typeface="Century Gothic"/>
              </a:rPr>
              <a:t>Plastic pick-ups</a:t>
            </a:r>
          </a:p>
          <a:p>
            <a:pPr marL="342900" lvl="0" indent="-342900">
              <a:buFont typeface="Arial" panose="020B0604020202020204" pitchFamily="34" charset="0"/>
              <a:buChar char="•"/>
            </a:pPr>
            <a:r>
              <a:rPr lang="en-SG" sz="2000" dirty="0">
                <a:latin typeface="Century Gothic"/>
                <a:cs typeface="Century Gothic"/>
              </a:rPr>
              <a:t>Collets</a:t>
            </a:r>
          </a:p>
          <a:p>
            <a:pPr marL="342900" lvl="0" indent="-342900">
              <a:buFont typeface="Arial" panose="020B0604020202020204" pitchFamily="34" charset="0"/>
              <a:buChar char="•"/>
            </a:pPr>
            <a:r>
              <a:rPr lang="en-SG" sz="2000" dirty="0">
                <a:latin typeface="Century Gothic"/>
                <a:cs typeface="Century Gothic"/>
              </a:rPr>
              <a:t>Ejector Needles</a:t>
            </a:r>
          </a:p>
          <a:p>
            <a:pPr marL="342900" lvl="0" indent="-342900">
              <a:buFont typeface="Arial" panose="020B0604020202020204" pitchFamily="34" charset="0"/>
              <a:buChar char="•"/>
            </a:pPr>
            <a:r>
              <a:rPr lang="en-SG" sz="2000" dirty="0">
                <a:latin typeface="Century Gothic"/>
                <a:cs typeface="Century Gothic"/>
              </a:rPr>
              <a:t>Clamps</a:t>
            </a:r>
          </a:p>
          <a:p>
            <a:pPr marL="342900" lvl="0" indent="-342900">
              <a:buFont typeface="Arial" panose="020B0604020202020204" pitchFamily="34" charset="0"/>
              <a:buChar char="•"/>
            </a:pPr>
            <a:r>
              <a:rPr lang="en-SG" sz="2000" dirty="0">
                <a:latin typeface="Century Gothic"/>
                <a:cs typeface="Century Gothic"/>
              </a:rPr>
              <a:t>Nozzles</a:t>
            </a:r>
          </a:p>
          <a:p>
            <a:pPr marL="342900" indent="-342900">
              <a:buFontTx/>
              <a:buChar char="-"/>
            </a:pPr>
            <a:endParaRPr lang="en-US" sz="2000" dirty="0">
              <a:latin typeface="Century Gothic"/>
              <a:cs typeface="Century Gothic"/>
            </a:endParaRPr>
          </a:p>
        </p:txBody>
      </p:sp>
      <p:sp>
        <p:nvSpPr>
          <p:cNvPr id="27" name="Rectangle 26">
            <a:extLst>
              <a:ext uri="{FF2B5EF4-FFF2-40B4-BE49-F238E27FC236}">
                <a16:creationId xmlns:a16="http://schemas.microsoft.com/office/drawing/2014/main" id="{65214B0E-992F-46D8-98F9-5625A520B307}"/>
              </a:ext>
            </a:extLst>
          </p:cNvPr>
          <p:cNvSpPr/>
          <p:nvPr/>
        </p:nvSpPr>
        <p:spPr>
          <a:xfrm>
            <a:off x="5395384" y="4776504"/>
            <a:ext cx="4116752" cy="2554545"/>
          </a:xfrm>
          <a:prstGeom prst="rect">
            <a:avLst/>
          </a:prstGeom>
        </p:spPr>
        <p:txBody>
          <a:bodyPr wrap="square">
            <a:spAutoFit/>
          </a:bodyPr>
          <a:lstStyle/>
          <a:p>
            <a:r>
              <a:rPr lang="en-SG" sz="2000" dirty="0">
                <a:latin typeface="Century Gothic"/>
                <a:cs typeface="Century Gothic"/>
              </a:rPr>
              <a:t>CMA Division </a:t>
            </a:r>
            <a:r>
              <a:rPr lang="en-US" sz="2000" dirty="0">
                <a:latin typeface="Century Gothic"/>
                <a:cs typeface="Century Gothic"/>
              </a:rPr>
              <a:t>manufactures on contract basis to OEMs in;</a:t>
            </a:r>
            <a:endParaRPr lang="en-SG" sz="2000" dirty="0">
              <a:latin typeface="Century Gothic"/>
              <a:cs typeface="Century Gothic"/>
            </a:endParaRPr>
          </a:p>
          <a:p>
            <a:pPr marL="342900" lvl="0" indent="-342900">
              <a:buFont typeface="Arial" panose="020B0604020202020204" pitchFamily="34" charset="0"/>
              <a:buChar char="•"/>
            </a:pPr>
            <a:r>
              <a:rPr lang="en-SG" sz="2000" dirty="0">
                <a:latin typeface="Century Gothic"/>
                <a:cs typeface="Century Gothic"/>
              </a:rPr>
              <a:t>Aerospace</a:t>
            </a:r>
          </a:p>
          <a:p>
            <a:pPr marL="342900" lvl="0" indent="-342900">
              <a:buFont typeface="Arial" panose="020B0604020202020204" pitchFamily="34" charset="0"/>
              <a:buChar char="•"/>
            </a:pPr>
            <a:r>
              <a:rPr lang="en-SG" sz="2000" dirty="0">
                <a:latin typeface="Century Gothic"/>
                <a:cs typeface="Century Gothic"/>
              </a:rPr>
              <a:t>Semi-conductor</a:t>
            </a:r>
          </a:p>
          <a:p>
            <a:pPr marL="342900" lvl="0" indent="-342900">
              <a:buFont typeface="Arial" panose="020B0604020202020204" pitchFamily="34" charset="0"/>
              <a:buChar char="•"/>
            </a:pPr>
            <a:r>
              <a:rPr lang="en-SG" sz="2000" dirty="0">
                <a:latin typeface="Century Gothic"/>
                <a:cs typeface="Century Gothic"/>
              </a:rPr>
              <a:t>Laser</a:t>
            </a:r>
          </a:p>
          <a:p>
            <a:pPr marL="342900" lvl="0" indent="-342900">
              <a:buFont typeface="Arial" panose="020B0604020202020204" pitchFamily="34" charset="0"/>
              <a:buChar char="•"/>
            </a:pPr>
            <a:r>
              <a:rPr lang="en-SG" sz="2000" dirty="0">
                <a:latin typeface="Century Gothic"/>
                <a:cs typeface="Century Gothic"/>
              </a:rPr>
              <a:t>Medical</a:t>
            </a:r>
          </a:p>
          <a:p>
            <a:pPr lvl="0"/>
            <a:endParaRPr lang="en-SG" sz="2000" dirty="0">
              <a:latin typeface="Century Gothic"/>
              <a:cs typeface="Century Gothic"/>
            </a:endParaRPr>
          </a:p>
          <a:p>
            <a:pPr marL="342900" indent="-342900">
              <a:buFontTx/>
              <a:buChar char="-"/>
            </a:pPr>
            <a:endParaRPr lang="en-US" sz="2000" dirty="0">
              <a:latin typeface="Century Gothic"/>
              <a:cs typeface="Century Gothic"/>
            </a:endParaRPr>
          </a:p>
        </p:txBody>
      </p:sp>
    </p:spTree>
    <p:extLst>
      <p:ext uri="{BB962C8B-B14F-4D97-AF65-F5344CB8AC3E}">
        <p14:creationId xmlns:p14="http://schemas.microsoft.com/office/powerpoint/2010/main" val="1413012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3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3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left)">
                                      <p:cBhvr>
                                        <p:cTn id="13" dur="2000"/>
                                        <p:tgtEl>
                                          <p:spTgt spid="25"/>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509079" y="366024"/>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Simple and Easy to understand</a:t>
            </a:r>
          </a:p>
        </p:txBody>
      </p:sp>
      <p:graphicFrame>
        <p:nvGraphicFramePr>
          <p:cNvPr id="2" name="Table 1">
            <a:extLst>
              <a:ext uri="{FF2B5EF4-FFF2-40B4-BE49-F238E27FC236}">
                <a16:creationId xmlns:a16="http://schemas.microsoft.com/office/drawing/2014/main" id="{3249CB73-37B7-46FC-9628-5FA367CC5386}"/>
              </a:ext>
            </a:extLst>
          </p:cNvPr>
          <p:cNvGraphicFramePr>
            <a:graphicFrameLocks noGrp="1"/>
          </p:cNvGraphicFramePr>
          <p:nvPr>
            <p:extLst>
              <p:ext uri="{D42A27DB-BD31-4B8C-83A1-F6EECF244321}">
                <p14:modId xmlns:p14="http://schemas.microsoft.com/office/powerpoint/2010/main" val="333846673"/>
              </p:ext>
            </p:extLst>
          </p:nvPr>
        </p:nvGraphicFramePr>
        <p:xfrm>
          <a:off x="1104564" y="1072112"/>
          <a:ext cx="9555946" cy="5518692"/>
        </p:xfrm>
        <a:graphic>
          <a:graphicData uri="http://schemas.openxmlformats.org/drawingml/2006/table">
            <a:tbl>
              <a:tblPr firstRow="1" bandRow="1">
                <a:tableStyleId>{5C22544A-7EE6-4342-B048-85BDC9FD1C3A}</a:tableStyleId>
              </a:tblPr>
              <a:tblGrid>
                <a:gridCol w="4777973">
                  <a:extLst>
                    <a:ext uri="{9D8B030D-6E8A-4147-A177-3AD203B41FA5}">
                      <a16:colId xmlns:a16="http://schemas.microsoft.com/office/drawing/2014/main" val="3394800070"/>
                    </a:ext>
                  </a:extLst>
                </a:gridCol>
                <a:gridCol w="4777973">
                  <a:extLst>
                    <a:ext uri="{9D8B030D-6E8A-4147-A177-3AD203B41FA5}">
                      <a16:colId xmlns:a16="http://schemas.microsoft.com/office/drawing/2014/main" val="2389281045"/>
                    </a:ext>
                  </a:extLst>
                </a:gridCol>
              </a:tblGrid>
              <a:tr h="652506">
                <a:tc>
                  <a:txBody>
                    <a:bodyPr/>
                    <a:lstStyle/>
                    <a:p>
                      <a:pPr algn="ctr"/>
                      <a:r>
                        <a:rPr lang="en-GB" sz="3400" kern="1200" dirty="0">
                          <a:solidFill>
                            <a:srgbClr val="EEEEEE"/>
                          </a:solidFill>
                          <a:latin typeface="Century Gothic"/>
                          <a:ea typeface="+mn-ea"/>
                        </a:rPr>
                        <a:t>Strengths </a:t>
                      </a:r>
                      <a:endParaRPr lang="en-SG" sz="3400" kern="1200" dirty="0">
                        <a:solidFill>
                          <a:srgbClr val="EEEEEE"/>
                        </a:solidFill>
                        <a:latin typeface="Century Gothic"/>
                        <a:ea typeface="+mn-ea"/>
                      </a:endParaRPr>
                    </a:p>
                  </a:txBody>
                  <a:tcPr/>
                </a:tc>
                <a:tc>
                  <a:txBody>
                    <a:bodyPr/>
                    <a:lstStyle/>
                    <a:p>
                      <a:pPr algn="ctr"/>
                      <a:r>
                        <a:rPr lang="en-GB" sz="3400" kern="1200" dirty="0">
                          <a:solidFill>
                            <a:srgbClr val="EEEEEE"/>
                          </a:solidFill>
                          <a:latin typeface="Century Gothic"/>
                          <a:ea typeface="+mn-ea"/>
                        </a:rPr>
                        <a:t>Weaknesses</a:t>
                      </a:r>
                      <a:endParaRPr lang="en-SG" sz="3400" kern="1200" dirty="0">
                        <a:solidFill>
                          <a:srgbClr val="EEEEEE"/>
                        </a:solidFill>
                        <a:latin typeface="Century Gothic"/>
                        <a:ea typeface="+mn-ea"/>
                      </a:endParaRPr>
                    </a:p>
                  </a:txBody>
                  <a:tcPr/>
                </a:tc>
                <a:extLst>
                  <a:ext uri="{0D108BD9-81ED-4DB2-BD59-A6C34878D82A}">
                    <a16:rowId xmlns:a16="http://schemas.microsoft.com/office/drawing/2014/main" val="2962475293"/>
                  </a:ext>
                </a:extLst>
              </a:tr>
              <a:tr h="1365947">
                <a:tc>
                  <a:txBody>
                    <a:bodyPr/>
                    <a:lstStyle/>
                    <a:p>
                      <a:pPr marL="342900" indent="-342900">
                        <a:buFont typeface="Arial" panose="020B0604020202020204" pitchFamily="34" charset="0"/>
                        <a:buChar char="•"/>
                      </a:pPr>
                      <a:r>
                        <a:rPr lang="en-GB" sz="1800" b="1" kern="1200" dirty="0">
                          <a:solidFill>
                            <a:schemeClr val="tx1"/>
                          </a:solidFill>
                          <a:latin typeface="Century Gothic"/>
                          <a:ea typeface="+mn-ea"/>
                          <a:cs typeface="+mn-cs"/>
                        </a:rPr>
                        <a:t>Low customer concentration risk</a:t>
                      </a:r>
                    </a:p>
                    <a:p>
                      <a:r>
                        <a:rPr lang="en-GB" sz="1800" kern="1200" dirty="0">
                          <a:solidFill>
                            <a:schemeClr val="tx1"/>
                          </a:solidFill>
                          <a:latin typeface="Century Gothic"/>
                          <a:ea typeface="+mn-ea"/>
                          <a:cs typeface="+mn-cs"/>
                        </a:rPr>
                        <a:t>Largest contributor of revenue stood at 7% at time of IPO, amongst a customer base of 200</a:t>
                      </a:r>
                      <a:endParaRPr lang="en-SG" sz="1800" kern="1200" dirty="0">
                        <a:solidFill>
                          <a:schemeClr val="tx1"/>
                        </a:solidFill>
                        <a:latin typeface="Century Gothic"/>
                        <a:ea typeface="+mn-ea"/>
                        <a:cs typeface="+mn-cs"/>
                      </a:endParaRPr>
                    </a:p>
                  </a:txBody>
                  <a:tcPr/>
                </a:tc>
                <a:tc>
                  <a:txBody>
                    <a:bodyPr/>
                    <a:lstStyle/>
                    <a:p>
                      <a:pPr marL="285750" indent="-285750">
                        <a:buFont typeface="Arial" panose="020B0604020202020204" pitchFamily="34" charset="0"/>
                        <a:buChar char="•"/>
                      </a:pPr>
                      <a:r>
                        <a:rPr lang="en-GB" sz="1800" b="1" kern="1200" dirty="0">
                          <a:solidFill>
                            <a:schemeClr val="tx1"/>
                          </a:solidFill>
                          <a:latin typeface="Century Gothic"/>
                          <a:ea typeface="+mn-ea"/>
                          <a:cs typeface="+mn-cs"/>
                        </a:rPr>
                        <a:t>Volatility in cost and supply from commodities market</a:t>
                      </a:r>
                    </a:p>
                    <a:p>
                      <a:r>
                        <a:rPr lang="en-GB" sz="1800" kern="1200" dirty="0">
                          <a:solidFill>
                            <a:schemeClr val="tx1"/>
                          </a:solidFill>
                          <a:latin typeface="Century Gothic"/>
                          <a:ea typeface="+mn-ea"/>
                          <a:cs typeface="+mn-cs"/>
                        </a:rPr>
                        <a:t>Reliance on raw materials such as plastic, steel, rubber and aluminium</a:t>
                      </a:r>
                      <a:endParaRPr lang="en-SG" sz="1800" kern="1200" dirty="0">
                        <a:solidFill>
                          <a:schemeClr val="tx1"/>
                        </a:solidFill>
                        <a:latin typeface="Century Gothic"/>
                        <a:ea typeface="+mn-ea"/>
                        <a:cs typeface="+mn-cs"/>
                      </a:endParaRPr>
                    </a:p>
                  </a:txBody>
                  <a:tcPr/>
                </a:tc>
                <a:extLst>
                  <a:ext uri="{0D108BD9-81ED-4DB2-BD59-A6C34878D82A}">
                    <a16:rowId xmlns:a16="http://schemas.microsoft.com/office/drawing/2014/main" val="3063803361"/>
                  </a:ext>
                </a:extLst>
              </a:tr>
              <a:tr h="1622062">
                <a:tc>
                  <a:txBody>
                    <a:bodyPr/>
                    <a:lstStyle/>
                    <a:p>
                      <a:pPr marL="342900" indent="-342900">
                        <a:buFont typeface="Arial" panose="020B0604020202020204" pitchFamily="34" charset="0"/>
                        <a:buChar char="•"/>
                      </a:pPr>
                      <a:r>
                        <a:rPr lang="en-GB" sz="1800" b="1" kern="1200" dirty="0">
                          <a:solidFill>
                            <a:schemeClr val="tx1"/>
                          </a:solidFill>
                          <a:latin typeface="Century Gothic"/>
                          <a:ea typeface="+mn-ea"/>
                          <a:cs typeface="+mn-cs"/>
                        </a:rPr>
                        <a:t>Likely to have constant stream of business</a:t>
                      </a:r>
                    </a:p>
                    <a:p>
                      <a:pPr marL="0" indent="0">
                        <a:buFont typeface="Arial" panose="020B0604020202020204" pitchFamily="34" charset="0"/>
                        <a:buNone/>
                      </a:pPr>
                      <a:r>
                        <a:rPr lang="en-GB" sz="1800" kern="1200" dirty="0">
                          <a:solidFill>
                            <a:schemeClr val="tx1"/>
                          </a:solidFill>
                          <a:latin typeface="Century Gothic"/>
                          <a:ea typeface="+mn-ea"/>
                          <a:cs typeface="+mn-cs"/>
                        </a:rPr>
                        <a:t>Main products being consumables</a:t>
                      </a:r>
                    </a:p>
                    <a:p>
                      <a:r>
                        <a:rPr lang="en-GB" sz="1800" kern="1200" dirty="0">
                          <a:solidFill>
                            <a:schemeClr val="tx1"/>
                          </a:solidFill>
                          <a:latin typeface="Century Gothic"/>
                          <a:ea typeface="+mn-ea"/>
                          <a:cs typeface="+mn-cs"/>
                        </a:rPr>
                        <a:t>Forms small portion of it’s customers spending</a:t>
                      </a:r>
                    </a:p>
                  </a:txBody>
                  <a:tcPr/>
                </a:tc>
                <a:tc>
                  <a:txBody>
                    <a:bodyPr/>
                    <a:lstStyle/>
                    <a:p>
                      <a:pPr marL="285750" indent="-285750">
                        <a:buFont typeface="Arial" panose="020B0604020202020204" pitchFamily="34" charset="0"/>
                        <a:buChar char="•"/>
                      </a:pPr>
                      <a:r>
                        <a:rPr lang="en-GB" sz="1800" b="1" kern="1200" dirty="0">
                          <a:solidFill>
                            <a:schemeClr val="tx1"/>
                          </a:solidFill>
                          <a:latin typeface="Century Gothic"/>
                          <a:ea typeface="+mn-ea"/>
                          <a:cs typeface="+mn-cs"/>
                        </a:rPr>
                        <a:t>Operates in the highly cyclical semiconductor industry.</a:t>
                      </a:r>
                    </a:p>
                    <a:p>
                      <a:r>
                        <a:rPr lang="en-GB" sz="1800" kern="1200" dirty="0">
                          <a:solidFill>
                            <a:schemeClr val="tx1"/>
                          </a:solidFill>
                          <a:latin typeface="Century Gothic"/>
                          <a:ea typeface="+mn-ea"/>
                          <a:cs typeface="+mn-cs"/>
                        </a:rPr>
                        <a:t>Dependent on demand for end-user applications such as consumer electronics and high-tech equipment</a:t>
                      </a:r>
                      <a:endParaRPr lang="en-SG" sz="1800" kern="1200" dirty="0">
                        <a:solidFill>
                          <a:schemeClr val="tx1"/>
                        </a:solidFill>
                        <a:latin typeface="Century Gothic"/>
                        <a:ea typeface="+mn-ea"/>
                        <a:cs typeface="+mn-cs"/>
                      </a:endParaRPr>
                    </a:p>
                  </a:txBody>
                  <a:tcPr/>
                </a:tc>
                <a:extLst>
                  <a:ext uri="{0D108BD9-81ED-4DB2-BD59-A6C34878D82A}">
                    <a16:rowId xmlns:a16="http://schemas.microsoft.com/office/drawing/2014/main" val="14352961"/>
                  </a:ext>
                </a:extLst>
              </a:tr>
              <a:tr h="1878177">
                <a:tc>
                  <a:txBody>
                    <a:bodyPr/>
                    <a:lstStyle/>
                    <a:p>
                      <a:pPr marL="285750" indent="-285750">
                        <a:buFont typeface="Arial" panose="020B0604020202020204" pitchFamily="34" charset="0"/>
                        <a:buChar char="•"/>
                      </a:pPr>
                      <a:r>
                        <a:rPr lang="en-GB" sz="1800" b="1" kern="1200" dirty="0">
                          <a:solidFill>
                            <a:schemeClr val="tx1"/>
                          </a:solidFill>
                          <a:latin typeface="Century Gothic"/>
                          <a:ea typeface="+mn-ea"/>
                          <a:cs typeface="+mn-cs"/>
                        </a:rPr>
                        <a:t>No direct competitors for Group’s entire line of products</a:t>
                      </a:r>
                    </a:p>
                    <a:p>
                      <a:pPr marL="0" indent="0">
                        <a:buFont typeface="Arial" panose="020B0604020202020204" pitchFamily="34" charset="0"/>
                        <a:buNone/>
                      </a:pPr>
                      <a:r>
                        <a:rPr lang="en-GB" sz="1800" kern="1200" dirty="0">
                          <a:solidFill>
                            <a:schemeClr val="tx1"/>
                          </a:solidFill>
                          <a:latin typeface="Century Gothic"/>
                          <a:ea typeface="+mn-ea"/>
                          <a:cs typeface="+mn-cs"/>
                        </a:rPr>
                        <a:t>Smaller companies and workshops can compete in some tools but lack the resources to compete on flexibility and scalability</a:t>
                      </a:r>
                      <a:endParaRPr lang="en-SG" sz="1800" kern="1200" dirty="0">
                        <a:solidFill>
                          <a:schemeClr val="tx1"/>
                        </a:solidFill>
                        <a:latin typeface="Century Gothic"/>
                        <a:ea typeface="+mn-ea"/>
                        <a:cs typeface="+mn-cs"/>
                      </a:endParaRPr>
                    </a:p>
                  </a:txBody>
                  <a:tcPr/>
                </a:tc>
                <a:tc>
                  <a:txBody>
                    <a:bodyPr/>
                    <a:lstStyle/>
                    <a:p>
                      <a:pPr marL="285750" indent="-285750">
                        <a:buFont typeface="Arial" panose="020B0604020202020204" pitchFamily="34" charset="0"/>
                        <a:buChar char="•"/>
                      </a:pPr>
                      <a:r>
                        <a:rPr lang="en-GB" sz="1800" b="1" kern="1200" dirty="0">
                          <a:solidFill>
                            <a:schemeClr val="tx1"/>
                          </a:solidFill>
                          <a:latin typeface="Century Gothic"/>
                          <a:ea typeface="+mn-ea"/>
                          <a:cs typeface="+mn-cs"/>
                        </a:rPr>
                        <a:t>Large non-cash depreciation costs</a:t>
                      </a:r>
                    </a:p>
                    <a:p>
                      <a:r>
                        <a:rPr lang="en-GB" sz="1800" kern="1200" dirty="0">
                          <a:solidFill>
                            <a:schemeClr val="tx1"/>
                          </a:solidFill>
                          <a:latin typeface="Century Gothic"/>
                          <a:ea typeface="+mn-ea"/>
                          <a:cs typeface="+mn-cs"/>
                        </a:rPr>
                        <a:t>Asset heavy business</a:t>
                      </a:r>
                      <a:endParaRPr lang="en-SG" sz="1800" kern="1200" dirty="0">
                        <a:solidFill>
                          <a:schemeClr val="tx1"/>
                        </a:solidFill>
                        <a:latin typeface="Century Gothic"/>
                        <a:ea typeface="+mn-ea"/>
                        <a:cs typeface="+mn-cs"/>
                      </a:endParaRPr>
                    </a:p>
                  </a:txBody>
                  <a:tcPr/>
                </a:tc>
                <a:extLst>
                  <a:ext uri="{0D108BD9-81ED-4DB2-BD59-A6C34878D82A}">
                    <a16:rowId xmlns:a16="http://schemas.microsoft.com/office/drawing/2014/main" val="2457708462"/>
                  </a:ext>
                </a:extLst>
              </a:tr>
            </a:tbl>
          </a:graphicData>
        </a:graphic>
      </p:graphicFrame>
    </p:spTree>
    <p:extLst>
      <p:ext uri="{BB962C8B-B14F-4D97-AF65-F5344CB8AC3E}">
        <p14:creationId xmlns:p14="http://schemas.microsoft.com/office/powerpoint/2010/main" val="2722796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376977" y="358019"/>
            <a:ext cx="10746916" cy="523220"/>
          </a:xfrm>
          <a:prstGeom prst="rect">
            <a:avLst/>
          </a:prstGeom>
          <a:noFill/>
        </p:spPr>
        <p:txBody>
          <a:bodyPr wrap="square" lIns="0" tIns="0" rIns="0" bIns="0" rtlCol="0">
            <a:spAutoFit/>
          </a:bodyPr>
          <a:lstStyle/>
          <a:p>
            <a:pPr algn="ctr"/>
            <a:r>
              <a:rPr lang="en-US" sz="3400" dirty="0">
                <a:latin typeface="Century Gothic"/>
                <a:cs typeface="Century Gothic"/>
              </a:rPr>
              <a:t>Business Tenet: Consistent and Profitable History</a:t>
            </a:r>
          </a:p>
        </p:txBody>
      </p:sp>
      <p:pic>
        <p:nvPicPr>
          <p:cNvPr id="2" name="Picture 1">
            <a:extLst>
              <a:ext uri="{FF2B5EF4-FFF2-40B4-BE49-F238E27FC236}">
                <a16:creationId xmlns:a16="http://schemas.microsoft.com/office/drawing/2014/main" id="{69FA773B-7A15-4956-9542-2E87D8241D43}"/>
              </a:ext>
            </a:extLst>
          </p:cNvPr>
          <p:cNvPicPr>
            <a:picLocks noChangeAspect="1"/>
          </p:cNvPicPr>
          <p:nvPr/>
        </p:nvPicPr>
        <p:blipFill>
          <a:blip r:embed="rId3"/>
          <a:stretch>
            <a:fillRect/>
          </a:stretch>
        </p:blipFill>
        <p:spPr>
          <a:xfrm>
            <a:off x="1844400" y="1097171"/>
            <a:ext cx="8503200" cy="4151723"/>
          </a:xfrm>
          <a:prstGeom prst="rect">
            <a:avLst/>
          </a:prstGeom>
        </p:spPr>
      </p:pic>
      <p:sp>
        <p:nvSpPr>
          <p:cNvPr id="22" name="Rectangle 21">
            <a:extLst>
              <a:ext uri="{FF2B5EF4-FFF2-40B4-BE49-F238E27FC236}">
                <a16:creationId xmlns:a16="http://schemas.microsoft.com/office/drawing/2014/main" id="{13F29DE0-2851-4397-B8CE-32FB2E21A4A7}"/>
              </a:ext>
            </a:extLst>
          </p:cNvPr>
          <p:cNvSpPr/>
          <p:nvPr/>
        </p:nvSpPr>
        <p:spPr>
          <a:xfrm>
            <a:off x="2744691" y="5464826"/>
            <a:ext cx="6702618" cy="1015663"/>
          </a:xfrm>
          <a:prstGeom prst="rect">
            <a:avLst/>
          </a:prstGeom>
        </p:spPr>
        <p:txBody>
          <a:bodyPr wrap="square">
            <a:spAutoFit/>
          </a:bodyPr>
          <a:lstStyle/>
          <a:p>
            <a:r>
              <a:rPr lang="en-SG" sz="2000" dirty="0">
                <a:latin typeface="Century Gothic"/>
                <a:cs typeface="Century Gothic"/>
              </a:rPr>
              <a:t>- Revenues have grown steadily at a CAGR of 5% for the past 10 years</a:t>
            </a:r>
          </a:p>
          <a:p>
            <a:pPr marL="342900" indent="-342900">
              <a:buFontTx/>
              <a:buChar char="-"/>
            </a:pPr>
            <a:endParaRPr lang="en-US" sz="2000" dirty="0">
              <a:latin typeface="Century Gothic"/>
              <a:cs typeface="Century Gothic"/>
            </a:endParaRPr>
          </a:p>
        </p:txBody>
      </p:sp>
    </p:spTree>
    <p:extLst>
      <p:ext uri="{BB962C8B-B14F-4D97-AF65-F5344CB8AC3E}">
        <p14:creationId xmlns:p14="http://schemas.microsoft.com/office/powerpoint/2010/main" val="11268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152271"/>
      </a:accent1>
      <a:accent2>
        <a:srgbClr val="00A39A"/>
      </a:accent2>
      <a:accent3>
        <a:srgbClr val="23AC38"/>
      </a:accent3>
      <a:accent4>
        <a:srgbClr val="7DC3E7"/>
      </a:accent4>
      <a:accent5>
        <a:srgbClr val="00A5D3"/>
      </a:accent5>
      <a:accent6>
        <a:srgbClr val="182D8A"/>
      </a:accent6>
      <a:hlink>
        <a:srgbClr val="959394"/>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6318</TotalTime>
  <Words>2228</Words>
  <Application>Microsoft Office PowerPoint</Application>
  <PresentationFormat>Widescreen</PresentationFormat>
  <Paragraphs>384</Paragraphs>
  <Slides>31</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You Exec (https://youexec.com/plus)</Manager>
  <Company>You Exec (https://youexec.com/plus)</Company>
  <LinksUpToDate>false</LinksUpToDate>
  <SharedDoc>false</SharedDoc>
  <HyperlinkBase>You Exec (https://youexec.com/plus)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 Exec (https://youexec.com/plus)</dc:title>
  <dc:subject>You Exec (https://youexec.com/plus)</dc:subject>
  <dc:creator>You Exec (https://youexec.com/plus)</dc:creator>
  <cp:keywords>You Exec (https://youexec.com/plus)</cp:keywords>
  <dc:description>You Exec (https://youexec.com/plus)</dc:description>
  <cp:lastModifiedBy>Chong, Xerxes</cp:lastModifiedBy>
  <cp:revision>897</cp:revision>
  <dcterms:created xsi:type="dcterms:W3CDTF">2017-06-13T08:46:40Z</dcterms:created>
  <dcterms:modified xsi:type="dcterms:W3CDTF">2020-12-29T08:52:30Z</dcterms:modified>
  <cp:category>You Exec (https://youexec.com/plus)</cp:category>
</cp:coreProperties>
</file>

<file path=docProps/thumbnail.jpeg>
</file>